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8" r:id="rId3"/>
    <p:sldId id="263" r:id="rId4"/>
    <p:sldId id="270" r:id="rId5"/>
    <p:sldId id="267" r:id="rId6"/>
    <p:sldId id="269" r:id="rId7"/>
    <p:sldId id="266" r:id="rId8"/>
    <p:sldId id="273" r:id="rId9"/>
    <p:sldId id="272" r:id="rId10"/>
    <p:sldId id="264" r:id="rId11"/>
  </p:sldIdLst>
  <p:sldSz cx="6858000" cy="9144000" type="screen4x3"/>
  <p:notesSz cx="6794500" cy="9906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C9F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7" autoAdjust="0"/>
    <p:restoredTop sz="94660"/>
  </p:normalViewPr>
  <p:slideViewPr>
    <p:cSldViewPr>
      <p:cViewPr varScale="1">
        <p:scale>
          <a:sx n="86" d="100"/>
          <a:sy n="86" d="100"/>
        </p:scale>
        <p:origin x="318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73000" y="2339752"/>
            <a:ext cx="3312000" cy="331236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9" name="textruta 18"/>
          <p:cNvSpPr txBox="1"/>
          <p:nvPr userDrawn="1"/>
        </p:nvSpPr>
        <p:spPr>
          <a:xfrm>
            <a:off x="1988840" y="2699792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Ljus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1048" y="3973621"/>
            <a:ext cx="936104" cy="837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255" y="4727523"/>
            <a:ext cx="1743378" cy="680701"/>
          </a:xfrm>
          <a:prstGeom prst="rect">
            <a:avLst/>
          </a:prstGeom>
        </p:spPr>
      </p:pic>
      <p:sp>
        <p:nvSpPr>
          <p:cNvPr id="9" name="Rätvinklig triangel 8"/>
          <p:cNvSpPr/>
          <p:nvPr userDrawn="1"/>
        </p:nvSpPr>
        <p:spPr>
          <a:xfrm rot="10800000">
            <a:off x="4365104" y="2339752"/>
            <a:ext cx="720000" cy="720000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913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ktangel 35">
            <a:extLst>
              <a:ext uri="{FF2B5EF4-FFF2-40B4-BE49-F238E27FC236}">
                <a16:creationId xmlns:a16="http://schemas.microsoft.com/office/drawing/2014/main" id="{8C8593F4-9657-479C-A495-5D606C0899B3}"/>
              </a:ext>
            </a:extLst>
          </p:cNvPr>
          <p:cNvSpPr/>
          <p:nvPr userDrawn="1"/>
        </p:nvSpPr>
        <p:spPr>
          <a:xfrm>
            <a:off x="98505" y="1174102"/>
            <a:ext cx="3247149" cy="3247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DC08CB31-F47E-48D0-A221-62CD72503B2E}"/>
              </a:ext>
            </a:extLst>
          </p:cNvPr>
          <p:cNvSpPr/>
          <p:nvPr userDrawn="1"/>
        </p:nvSpPr>
        <p:spPr>
          <a:xfrm>
            <a:off x="3567761" y="1161090"/>
            <a:ext cx="3247149" cy="3247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0A1D02B4-DC6F-4DFE-8D10-88C75D457331}"/>
              </a:ext>
            </a:extLst>
          </p:cNvPr>
          <p:cNvSpPr/>
          <p:nvPr userDrawn="1"/>
        </p:nvSpPr>
        <p:spPr>
          <a:xfrm>
            <a:off x="3550248" y="4735400"/>
            <a:ext cx="3247149" cy="3247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144631CF-110F-4F52-8F9F-E9FC7EBEA361}"/>
              </a:ext>
            </a:extLst>
          </p:cNvPr>
          <p:cNvSpPr/>
          <p:nvPr userDrawn="1"/>
        </p:nvSpPr>
        <p:spPr>
          <a:xfrm>
            <a:off x="98505" y="4735400"/>
            <a:ext cx="3247149" cy="32475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145071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 hasCustomPrompt="1"/>
          </p:nvPr>
        </p:nvSpPr>
        <p:spPr>
          <a:xfrm>
            <a:off x="2376009" y="1209694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FFC00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21" name="Platshållare för tex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45071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17" hasCustomPrompt="1"/>
          </p:nvPr>
        </p:nvSpPr>
        <p:spPr>
          <a:xfrm>
            <a:off x="145165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0" name="Platshållare för text 15"/>
          <p:cNvSpPr>
            <a:spLocks noGrp="1"/>
          </p:cNvSpPr>
          <p:nvPr>
            <p:ph type="body" sz="quarter" idx="18" hasCustomPrompt="1"/>
          </p:nvPr>
        </p:nvSpPr>
        <p:spPr>
          <a:xfrm>
            <a:off x="3614686" y="12601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1" name="Platshållare för text 17"/>
          <p:cNvSpPr>
            <a:spLocks noGrp="1"/>
          </p:cNvSpPr>
          <p:nvPr>
            <p:ph type="body" sz="quarter" idx="19" hasCustomPrompt="1"/>
          </p:nvPr>
        </p:nvSpPr>
        <p:spPr>
          <a:xfrm>
            <a:off x="5817584" y="1207900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FFC00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73" name="Platshållare för text 15"/>
          <p:cNvSpPr>
            <a:spLocks noGrp="1"/>
          </p:cNvSpPr>
          <p:nvPr>
            <p:ph type="body" sz="quarter" idx="20" hasCustomPrompt="1"/>
          </p:nvPr>
        </p:nvSpPr>
        <p:spPr>
          <a:xfrm>
            <a:off x="3620017" y="16199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74" name="Platshållare för text 22"/>
          <p:cNvSpPr>
            <a:spLocks noGrp="1"/>
          </p:cNvSpPr>
          <p:nvPr>
            <p:ph type="body" sz="quarter" idx="21" hasCustomPrompt="1"/>
          </p:nvPr>
        </p:nvSpPr>
        <p:spPr>
          <a:xfrm>
            <a:off x="3613221" y="33124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77" name="Platshållare för text 15"/>
          <p:cNvSpPr>
            <a:spLocks noGrp="1"/>
          </p:cNvSpPr>
          <p:nvPr>
            <p:ph type="body" sz="quarter" idx="22" hasCustomPrompt="1"/>
          </p:nvPr>
        </p:nvSpPr>
        <p:spPr>
          <a:xfrm>
            <a:off x="146953" y="4860578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78" name="Platshållare för text 17"/>
          <p:cNvSpPr>
            <a:spLocks noGrp="1"/>
          </p:cNvSpPr>
          <p:nvPr>
            <p:ph type="body" sz="quarter" idx="23" hasCustomPrompt="1"/>
          </p:nvPr>
        </p:nvSpPr>
        <p:spPr>
          <a:xfrm>
            <a:off x="2376009" y="4784934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FFC00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0" name="Platshållare för text 15"/>
          <p:cNvSpPr>
            <a:spLocks noGrp="1"/>
          </p:cNvSpPr>
          <p:nvPr>
            <p:ph type="body" sz="quarter" idx="24" hasCustomPrompt="1"/>
          </p:nvPr>
        </p:nvSpPr>
        <p:spPr>
          <a:xfrm>
            <a:off x="148866" y="5220345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1" name="Platshållare för text 22"/>
          <p:cNvSpPr>
            <a:spLocks noGrp="1"/>
          </p:cNvSpPr>
          <p:nvPr>
            <p:ph type="body" sz="quarter" idx="25" hasCustomPrompt="1"/>
          </p:nvPr>
        </p:nvSpPr>
        <p:spPr>
          <a:xfrm>
            <a:off x="148960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sp>
        <p:nvSpPr>
          <p:cNvPr id="84" name="Platshållare för text 15"/>
          <p:cNvSpPr>
            <a:spLocks noGrp="1"/>
          </p:cNvSpPr>
          <p:nvPr>
            <p:ph type="body" sz="quarter" idx="26" hasCustomPrompt="1"/>
          </p:nvPr>
        </p:nvSpPr>
        <p:spPr>
          <a:xfrm>
            <a:off x="3603231" y="4857282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Experiment</a:t>
            </a:r>
          </a:p>
        </p:txBody>
      </p:sp>
      <p:sp>
        <p:nvSpPr>
          <p:cNvPr id="85" name="Platshållare för text 17"/>
          <p:cNvSpPr>
            <a:spLocks noGrp="1"/>
          </p:cNvSpPr>
          <p:nvPr>
            <p:ph type="body" sz="quarter" idx="27" hasCustomPrompt="1"/>
          </p:nvPr>
        </p:nvSpPr>
        <p:spPr>
          <a:xfrm>
            <a:off x="5826457" y="4801918"/>
            <a:ext cx="900000" cy="900000"/>
          </a:xfrm>
        </p:spPr>
        <p:txBody>
          <a:bodyPr>
            <a:noAutofit/>
          </a:bodyPr>
          <a:lstStyle>
            <a:lvl1pPr marL="0" indent="0" algn="r">
              <a:buNone/>
              <a:defRPr sz="4000" b="1">
                <a:solidFill>
                  <a:srgbClr val="FFC000"/>
                </a:solidFill>
                <a:latin typeface="Nexa Bold" panose="02000000000000000000" pitchFamily="50" charset="0"/>
              </a:defRPr>
            </a:lvl1pPr>
          </a:lstStyle>
          <a:p>
            <a:pPr lvl="0"/>
            <a:r>
              <a:rPr lang="sv-SE" dirty="0"/>
              <a:t>10</a:t>
            </a:r>
          </a:p>
        </p:txBody>
      </p:sp>
      <p:sp>
        <p:nvSpPr>
          <p:cNvPr id="87" name="Platshållare för text 15"/>
          <p:cNvSpPr>
            <a:spLocks noGrp="1"/>
          </p:cNvSpPr>
          <p:nvPr>
            <p:ph type="body" sz="quarter" idx="28" hasCustomPrompt="1"/>
          </p:nvPr>
        </p:nvSpPr>
        <p:spPr>
          <a:xfrm>
            <a:off x="3603231" y="5207989"/>
            <a:ext cx="2304000" cy="359767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Plan </a:t>
            </a:r>
          </a:p>
        </p:txBody>
      </p:sp>
      <p:sp>
        <p:nvSpPr>
          <p:cNvPr id="88" name="Platshållare för text 22"/>
          <p:cNvSpPr>
            <a:spLocks noGrp="1"/>
          </p:cNvSpPr>
          <p:nvPr>
            <p:ph type="body" sz="quarter" idx="29" hasCustomPrompt="1"/>
          </p:nvPr>
        </p:nvSpPr>
        <p:spPr>
          <a:xfrm>
            <a:off x="3613221" y="6912812"/>
            <a:ext cx="2303813" cy="995363"/>
          </a:xfrm>
        </p:spPr>
        <p:txBody>
          <a:bodyPr anchor="b">
            <a:normAutofit/>
          </a:bodyPr>
          <a:lstStyle>
            <a:lvl1pPr marL="0" indent="0">
              <a:buNone/>
              <a:defRPr sz="1100" b="0">
                <a:latin typeface="Nexa Light" panose="02000000000000000000" pitchFamily="50" charset="0"/>
              </a:defRPr>
            </a:lvl1pPr>
          </a:lstStyle>
          <a:p>
            <a:pPr lvl="0"/>
            <a:r>
              <a:rPr lang="sv-SE" dirty="0"/>
              <a:t>Text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3995937"/>
            <a:ext cx="783113" cy="339763"/>
          </a:xfrm>
          <a:prstGeom prst="rect">
            <a:avLst/>
          </a:prstGeom>
        </p:spPr>
      </p:pic>
      <p:pic>
        <p:nvPicPr>
          <p:cNvPr id="39" name="Bildobjekt 3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344" y="3995936"/>
            <a:ext cx="783113" cy="339763"/>
          </a:xfrm>
          <a:prstGeom prst="rect">
            <a:avLst/>
          </a:prstGeom>
        </p:spPr>
      </p:pic>
      <p:pic>
        <p:nvPicPr>
          <p:cNvPr id="40" name="Bildobjekt 3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7576060"/>
            <a:ext cx="783113" cy="339763"/>
          </a:xfrm>
          <a:prstGeom prst="rect">
            <a:avLst/>
          </a:prstGeom>
        </p:spPr>
      </p:pic>
      <p:pic>
        <p:nvPicPr>
          <p:cNvPr id="41" name="Bildobjekt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344" y="7596337"/>
            <a:ext cx="783113" cy="339763"/>
          </a:xfrm>
          <a:prstGeom prst="rect">
            <a:avLst/>
          </a:prstGeom>
        </p:spPr>
      </p:pic>
      <p:pic>
        <p:nvPicPr>
          <p:cNvPr id="33" name="Bildobjekt 32">
            <a:extLst>
              <a:ext uri="{FF2B5EF4-FFF2-40B4-BE49-F238E27FC236}">
                <a16:creationId xmlns:a16="http://schemas.microsoft.com/office/drawing/2014/main" id="{269E901A-229D-4741-AB1E-7EE0BC743EE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5" y="2159228"/>
            <a:ext cx="683749" cy="612000"/>
          </a:xfrm>
          <a:prstGeom prst="rect">
            <a:avLst/>
          </a:prstGeom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4F3C6C97-2931-4F47-AF66-39A982709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025" y="2154237"/>
            <a:ext cx="683749" cy="612000"/>
          </a:xfrm>
          <a:prstGeom prst="rect">
            <a:avLst/>
          </a:prstGeom>
        </p:spPr>
      </p:pic>
      <p:pic>
        <p:nvPicPr>
          <p:cNvPr id="35" name="Bildobjekt 34">
            <a:extLst>
              <a:ext uri="{FF2B5EF4-FFF2-40B4-BE49-F238E27FC236}">
                <a16:creationId xmlns:a16="http://schemas.microsoft.com/office/drawing/2014/main" id="{57F6CE0A-37EC-4122-B7B1-42B0B3CEEB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155" y="5768436"/>
            <a:ext cx="683749" cy="612000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671D587A-5827-4DAE-9EAA-19B0B73D7D2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380" y="5768436"/>
            <a:ext cx="683749" cy="6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5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FDC40-6F74-49F7-A4A7-DE448189169C}" type="datetimeFigureOut">
              <a:rPr lang="sv-SE" smtClean="0"/>
              <a:t>2021-11-30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77FF4-1DA4-4FE1-A901-607725A5A7ED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36" name="Rektangel 35"/>
          <p:cNvSpPr/>
          <p:nvPr userDrawn="1"/>
        </p:nvSpPr>
        <p:spPr>
          <a:xfrm>
            <a:off x="164490" y="1175340"/>
            <a:ext cx="3247149" cy="32475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8" name="textruta 37"/>
          <p:cNvSpPr txBox="1"/>
          <p:nvPr userDrawn="1"/>
        </p:nvSpPr>
        <p:spPr>
          <a:xfrm>
            <a:off x="319826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Matematik</a:t>
            </a:r>
          </a:p>
        </p:txBody>
      </p:sp>
      <p:sp>
        <p:nvSpPr>
          <p:cNvPr id="40" name="Rektangel 39"/>
          <p:cNvSpPr/>
          <p:nvPr userDrawn="1"/>
        </p:nvSpPr>
        <p:spPr>
          <a:xfrm>
            <a:off x="3588255" y="1175340"/>
            <a:ext cx="3247149" cy="32475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2" name="textruta 41"/>
          <p:cNvSpPr txBox="1"/>
          <p:nvPr userDrawn="1"/>
        </p:nvSpPr>
        <p:spPr>
          <a:xfrm>
            <a:off x="3711280" y="1475656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Matematik</a:t>
            </a:r>
          </a:p>
        </p:txBody>
      </p:sp>
      <p:sp>
        <p:nvSpPr>
          <p:cNvPr id="44" name="Rektangel 43"/>
          <p:cNvSpPr/>
          <p:nvPr userDrawn="1"/>
        </p:nvSpPr>
        <p:spPr>
          <a:xfrm>
            <a:off x="3588254" y="4710723"/>
            <a:ext cx="3247149" cy="32475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6" name="textruta 45"/>
          <p:cNvSpPr txBox="1"/>
          <p:nvPr userDrawn="1"/>
        </p:nvSpPr>
        <p:spPr>
          <a:xfrm>
            <a:off x="3711280" y="4964413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Matematik</a:t>
            </a:r>
          </a:p>
        </p:txBody>
      </p:sp>
      <p:sp>
        <p:nvSpPr>
          <p:cNvPr id="48" name="Rektangel 47"/>
          <p:cNvSpPr/>
          <p:nvPr userDrawn="1"/>
        </p:nvSpPr>
        <p:spPr>
          <a:xfrm>
            <a:off x="175485" y="4710723"/>
            <a:ext cx="3247149" cy="32475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0" name="textruta 49"/>
          <p:cNvSpPr txBox="1"/>
          <p:nvPr userDrawn="1"/>
        </p:nvSpPr>
        <p:spPr>
          <a:xfrm>
            <a:off x="319383" y="4964413"/>
            <a:ext cx="20162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Tänk &amp;</a:t>
            </a:r>
          </a:p>
          <a:p>
            <a:r>
              <a:rPr lang="sv-SE" sz="4000" dirty="0">
                <a:solidFill>
                  <a:schemeClr val="bg1"/>
                </a:solidFill>
                <a:latin typeface="Nexa Bold" panose="02000000000000000000" pitchFamily="50" charset="0"/>
              </a:rPr>
              <a:t>Testa</a:t>
            </a:r>
          </a:p>
          <a:p>
            <a:r>
              <a:rPr lang="sv-SE" sz="2400" dirty="0">
                <a:solidFill>
                  <a:schemeClr val="bg1"/>
                </a:solidFill>
                <a:latin typeface="Nexa Bold" panose="02000000000000000000" pitchFamily="50" charset="0"/>
              </a:rPr>
              <a:t>Matematik</a:t>
            </a:r>
          </a:p>
        </p:txBody>
      </p:sp>
      <p:pic>
        <p:nvPicPr>
          <p:cNvPr id="25" name="Bildobjekt 2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42" y="7072922"/>
            <a:ext cx="1743378" cy="680701"/>
          </a:xfrm>
          <a:prstGeom prst="rect">
            <a:avLst/>
          </a:prstGeom>
        </p:spPr>
      </p:pic>
      <p:pic>
        <p:nvPicPr>
          <p:cNvPr id="26" name="Bildobjekt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3" y="7040786"/>
            <a:ext cx="1743378" cy="680701"/>
          </a:xfrm>
          <a:prstGeom prst="rect">
            <a:avLst/>
          </a:prstGeom>
        </p:spPr>
      </p:pic>
      <p:pic>
        <p:nvPicPr>
          <p:cNvPr id="27" name="Bildobjekt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474" y="3537170"/>
            <a:ext cx="1743378" cy="680701"/>
          </a:xfrm>
          <a:prstGeom prst="rect">
            <a:avLst/>
          </a:prstGeom>
        </p:spPr>
      </p:pic>
      <p:pic>
        <p:nvPicPr>
          <p:cNvPr id="28" name="Bildobjekt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2" y="3535713"/>
            <a:ext cx="1743378" cy="680701"/>
          </a:xfrm>
          <a:prstGeom prst="rect">
            <a:avLst/>
          </a:prstGeom>
        </p:spPr>
      </p:pic>
      <p:sp>
        <p:nvSpPr>
          <p:cNvPr id="29" name="Rätvinklig triangel 28"/>
          <p:cNvSpPr/>
          <p:nvPr userDrawn="1"/>
        </p:nvSpPr>
        <p:spPr>
          <a:xfrm rot="10800000">
            <a:off x="2683245" y="1175340"/>
            <a:ext cx="705902" cy="70590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Rätvinklig triangel 29"/>
          <p:cNvSpPr/>
          <p:nvPr userDrawn="1"/>
        </p:nvSpPr>
        <p:spPr>
          <a:xfrm rot="10800000">
            <a:off x="6125720" y="1185767"/>
            <a:ext cx="705902" cy="70590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1" name="Rätvinklig triangel 30"/>
          <p:cNvSpPr/>
          <p:nvPr userDrawn="1"/>
        </p:nvSpPr>
        <p:spPr>
          <a:xfrm rot="10800000">
            <a:off x="2706308" y="4717812"/>
            <a:ext cx="705902" cy="70590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2" name="Rätvinklig triangel 31"/>
          <p:cNvSpPr/>
          <p:nvPr userDrawn="1"/>
        </p:nvSpPr>
        <p:spPr>
          <a:xfrm rot="10800000">
            <a:off x="6125721" y="4717812"/>
            <a:ext cx="705902" cy="705902"/>
          </a:xfrm>
          <a:prstGeom prst="rt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6B5B675-4676-4CD1-9956-3EBF802ED3E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588" y="2970971"/>
            <a:ext cx="1206618" cy="1080000"/>
          </a:xfrm>
          <a:prstGeom prst="rect">
            <a:avLst/>
          </a:prstGeom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29BE2196-7BC6-4146-A8AA-E35151B6121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7700" y="2970971"/>
            <a:ext cx="1206618" cy="1080000"/>
          </a:xfrm>
          <a:prstGeom prst="rect">
            <a:avLst/>
          </a:prstGeom>
        </p:spPr>
      </p:pic>
      <p:pic>
        <p:nvPicPr>
          <p:cNvPr id="35" name="Bildobjekt 34">
            <a:extLst>
              <a:ext uri="{FF2B5EF4-FFF2-40B4-BE49-F238E27FC236}">
                <a16:creationId xmlns:a16="http://schemas.microsoft.com/office/drawing/2014/main" id="{38A7FFC0-F9E6-4263-9BD3-A7C658205A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374" y="6583574"/>
            <a:ext cx="1206618" cy="1080000"/>
          </a:xfrm>
          <a:prstGeom prst="rect">
            <a:avLst/>
          </a:prstGeom>
        </p:spPr>
      </p:pic>
      <p:pic>
        <p:nvPicPr>
          <p:cNvPr id="37" name="Bildobjekt 36">
            <a:extLst>
              <a:ext uri="{FF2B5EF4-FFF2-40B4-BE49-F238E27FC236}">
                <a16:creationId xmlns:a16="http://schemas.microsoft.com/office/drawing/2014/main" id="{98AA6955-3643-4C6F-A6E1-147ED4156B9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971" y="6575391"/>
            <a:ext cx="1206618" cy="10800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D7069D25-27B6-4E0F-BB37-B27606D704FB}"/>
              </a:ext>
            </a:extLst>
          </p:cNvPr>
          <p:cNvSpPr txBox="1"/>
          <p:nvPr userDrawn="1"/>
        </p:nvSpPr>
        <p:spPr>
          <a:xfrm>
            <a:off x="2679543" y="4116007"/>
            <a:ext cx="732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73AED9FB-1D3F-4864-8674-0FCE7246B233}"/>
              </a:ext>
            </a:extLst>
          </p:cNvPr>
          <p:cNvSpPr txBox="1"/>
          <p:nvPr userDrawn="1"/>
        </p:nvSpPr>
        <p:spPr>
          <a:xfrm>
            <a:off x="6090899" y="4146271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F1CE298-7414-4993-B643-7A457E070A87}"/>
              </a:ext>
            </a:extLst>
          </p:cNvPr>
          <p:cNvSpPr txBox="1"/>
          <p:nvPr userDrawn="1"/>
        </p:nvSpPr>
        <p:spPr>
          <a:xfrm>
            <a:off x="2706307" y="7615123"/>
            <a:ext cx="861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202112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00D3AC4E-15C4-46E5-8699-D5F9E73DF377}"/>
              </a:ext>
            </a:extLst>
          </p:cNvPr>
          <p:cNvSpPr txBox="1"/>
          <p:nvPr userDrawn="1"/>
        </p:nvSpPr>
        <p:spPr>
          <a:xfrm>
            <a:off x="6040508" y="7615123"/>
            <a:ext cx="848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/>
                </a:solidFill>
              </a:rPr>
              <a:t>202112</a:t>
            </a:r>
          </a:p>
        </p:txBody>
      </p:sp>
    </p:spTree>
    <p:extLst>
      <p:ext uri="{BB962C8B-B14F-4D97-AF65-F5344CB8AC3E}">
        <p14:creationId xmlns:p14="http://schemas.microsoft.com/office/powerpoint/2010/main" val="69448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FDC40-6F74-49F7-A4A7-DE448189169C}" type="datetimeFigureOut">
              <a:rPr lang="sv-SE" smtClean="0"/>
              <a:t>2021-11-30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77FF4-1DA4-4FE1-A901-607725A5A7ED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10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199498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199498" y="161994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89083" y="3137909"/>
            <a:ext cx="2419739" cy="9953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Något som är </a:t>
            </a:r>
            <a:r>
              <a:rPr lang="sv-SE" sz="1200" u="sng" dirty="0"/>
              <a:t>förstorat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640837" y="1276950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2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640837" y="161994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03231" y="3236477"/>
            <a:ext cx="2303813" cy="9953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Fem (5) exempel på </a:t>
            </a:r>
            <a:r>
              <a:rPr lang="sv-SE" u="sng" dirty="0"/>
              <a:t>symmetri i människokroppen</a:t>
            </a:r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199498" y="4887317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3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199498" y="5218044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89083" y="7026373"/>
            <a:ext cx="2303813" cy="995363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Tre (3) kroppsdelar eller organ som vi har </a:t>
            </a:r>
            <a:r>
              <a:rPr lang="sv-SE" sz="1200" u="sng" dirty="0"/>
              <a:t>udda antal </a:t>
            </a:r>
            <a:r>
              <a:rPr lang="sv-SE" sz="1200" dirty="0"/>
              <a:t>av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>
          <a:xfrm>
            <a:off x="3646941" y="4905467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4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>
          <a:xfrm>
            <a:off x="3690978" y="5221152"/>
            <a:ext cx="2304000" cy="359767"/>
          </a:xfrm>
        </p:spPr>
        <p:txBody>
          <a:bodyPr/>
          <a:lstStyle/>
          <a:p>
            <a:r>
              <a:rPr lang="sv-SE" dirty="0"/>
              <a:t>Plan 4</a:t>
            </a:r>
          </a:p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0978" y="7034724"/>
            <a:ext cx="2303813" cy="995363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Ett experiment som </a:t>
            </a:r>
            <a:r>
              <a:rPr lang="sv-SE" sz="1200" u="sng" dirty="0"/>
              <a:t>mäter</a:t>
            </a:r>
            <a:r>
              <a:rPr lang="sv-SE" sz="1200" dirty="0"/>
              <a:t> </a:t>
            </a:r>
            <a:r>
              <a:rPr lang="sv-SE" sz="1200" u="sng" dirty="0"/>
              <a:t>massa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ACAD822D-ADCE-4ED2-B2D1-1A514C3BD9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6" y="1991954"/>
            <a:ext cx="1489341" cy="1117006"/>
          </a:xfrm>
          <a:prstGeom prst="rect">
            <a:avLst/>
          </a:prstGeom>
        </p:spPr>
      </p:pic>
      <p:pic>
        <p:nvPicPr>
          <p:cNvPr id="24" name="Bildobjekt 23">
            <a:extLst>
              <a:ext uri="{FF2B5EF4-FFF2-40B4-BE49-F238E27FC236}">
                <a16:creationId xmlns:a16="http://schemas.microsoft.com/office/drawing/2014/main" id="{09FB8CC0-9259-44B2-AF95-C727941AC0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26" y="2008104"/>
            <a:ext cx="1489341" cy="1117006"/>
          </a:xfrm>
          <a:prstGeom prst="rect">
            <a:avLst/>
          </a:prstGeom>
        </p:spPr>
      </p:pic>
      <p:pic>
        <p:nvPicPr>
          <p:cNvPr id="25" name="Bildobjekt 24">
            <a:extLst>
              <a:ext uri="{FF2B5EF4-FFF2-40B4-BE49-F238E27FC236}">
                <a16:creationId xmlns:a16="http://schemas.microsoft.com/office/drawing/2014/main" id="{3DAA8091-0494-43D9-BDE1-458A5C3930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96" y="5583399"/>
            <a:ext cx="1489341" cy="1117006"/>
          </a:xfrm>
          <a:prstGeom prst="rect">
            <a:avLst/>
          </a:prstGeom>
        </p:spPr>
      </p:pic>
      <p:pic>
        <p:nvPicPr>
          <p:cNvPr id="26" name="Bildobjekt 25">
            <a:extLst>
              <a:ext uri="{FF2B5EF4-FFF2-40B4-BE49-F238E27FC236}">
                <a16:creationId xmlns:a16="http://schemas.microsoft.com/office/drawing/2014/main" id="{CED9E407-A372-4AF0-9F24-24534950FC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26" y="5583399"/>
            <a:ext cx="1489341" cy="11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00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800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89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216793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5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216793" y="161994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45071" y="3547417"/>
            <a:ext cx="2419739" cy="99536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Något som sitter </a:t>
            </a:r>
            <a:r>
              <a:rPr lang="sv-SE" sz="1200" u="sng" dirty="0"/>
              <a:t>högt upp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690193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6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703514" y="161994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90381" y="3398295"/>
            <a:ext cx="2303813" cy="995363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Något som är mindre än</a:t>
            </a:r>
            <a:r>
              <a:rPr lang="sv-SE" sz="1200" u="sng" dirty="0"/>
              <a:t> din hand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216793" y="4857556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7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222588" y="5206951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45258" y="6992312"/>
            <a:ext cx="2303813" cy="995363"/>
          </a:xfrm>
        </p:spPr>
        <p:txBody>
          <a:bodyPr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Olika </a:t>
            </a:r>
            <a:r>
              <a:rPr lang="sv-SE" sz="1200" u="sng" dirty="0"/>
              <a:t>geometriska objekt</a:t>
            </a:r>
            <a:r>
              <a:rPr lang="sv-SE" sz="1200" dirty="0"/>
              <a:t>: Fyrhörning, Triangel och Cirkel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>
          <a:xfrm>
            <a:off x="3703514" y="4857555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8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>
          <a:xfrm>
            <a:off x="3690193" y="5204142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0380" y="6992313"/>
            <a:ext cx="2303813" cy="995363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Olika </a:t>
            </a:r>
            <a:r>
              <a:rPr lang="sv-SE" u="sng" dirty="0"/>
              <a:t>geometriska objekt</a:t>
            </a:r>
            <a:r>
              <a:rPr lang="sv-SE" dirty="0"/>
              <a:t>: Rätblock, Cylinder och Klot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343E3775-11D3-4319-9147-1091F4C6C2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04" y="2000180"/>
            <a:ext cx="1489341" cy="1117006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FC659EA-B6AB-42A1-AA5F-01C4B0070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52" y="2015523"/>
            <a:ext cx="1489341" cy="111700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F6F6E2A4-2E06-4C41-AC4D-E5BD4EDCCD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04" y="5639340"/>
            <a:ext cx="1489341" cy="1117006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7E4CE8A5-5BBB-4839-A106-438CD2C116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952" y="5631245"/>
            <a:ext cx="1489341" cy="11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5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89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272946" y="1260177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9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272946" y="1619944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232953" y="3323224"/>
            <a:ext cx="2491747" cy="1067371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300" dirty="0"/>
              <a:t>Försök använda så många olika saker som möjligt i utställningen. Hitta…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300" dirty="0"/>
              <a:t>Två ben där det ena är </a:t>
            </a:r>
            <a:r>
              <a:rPr lang="sv-SE" sz="1300" u="sng" dirty="0"/>
              <a:t>hälften</a:t>
            </a:r>
            <a:r>
              <a:rPr lang="sv-SE" sz="1300" dirty="0"/>
              <a:t> så långt som det andra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740136" y="1260177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10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739259" y="1619944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91071" y="2945028"/>
            <a:ext cx="2618155" cy="1656184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använda så många olika saker som möjligt i utställningen.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Hitta så många som möjligt av följande kroppsdelar.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Skallar, Ögon och näsor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Gör en tabell</a:t>
            </a:r>
            <a:r>
              <a:rPr lang="sv-SE" sz="14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272090" y="4875167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sv-SE" dirty="0"/>
              <a:t>11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272090" y="5217049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222202" y="7026374"/>
            <a:ext cx="2303813" cy="995363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 vilken </a:t>
            </a:r>
            <a:r>
              <a:rPr lang="sv-SE" sz="1200" u="sng" dirty="0"/>
              <a:t>hastighet</a:t>
            </a:r>
            <a:r>
              <a:rPr lang="sv-SE" sz="1200" dirty="0"/>
              <a:t> kan du</a:t>
            </a:r>
            <a:r>
              <a:rPr lang="sv-SE" sz="1200" b="1" dirty="0"/>
              <a:t> GÅ </a:t>
            </a:r>
            <a:r>
              <a:rPr lang="sv-SE" sz="1200" dirty="0"/>
              <a:t>på löparbanan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sv-SE" dirty="0"/>
              <a:t>12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1071" y="7133531"/>
            <a:ext cx="2402131" cy="995364"/>
          </a:xfrm>
        </p:spPr>
        <p:txBody>
          <a:bodyPr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Är det</a:t>
            </a:r>
            <a:r>
              <a:rPr lang="sv-SE" u="sng" dirty="0"/>
              <a:t> rimligt </a:t>
            </a:r>
            <a:r>
              <a:rPr lang="sv-SE" dirty="0"/>
              <a:t>att skelettkronan består av ben från 100 människor?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C72F1DE4-064B-44EA-B19B-DB96738034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77" y="1976525"/>
            <a:ext cx="1489341" cy="1117006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1DED0845-5AFD-4244-814A-4C023813EE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26" y="1975831"/>
            <a:ext cx="1489341" cy="111700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4B086878-A2CB-48EB-BBFA-2C0377EFBD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377" y="5589526"/>
            <a:ext cx="1489341" cy="1117006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0DB414F2-FCD3-43BA-8F65-562FE30D6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25" y="5589526"/>
            <a:ext cx="1489341" cy="11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2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89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260215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13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260215" y="1616478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45071" y="3470668"/>
            <a:ext cx="2303813" cy="995363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Hur </a:t>
            </a:r>
            <a:r>
              <a:rPr lang="sv-SE" sz="1200" u="sng" dirty="0"/>
              <a:t>många</a:t>
            </a:r>
            <a:r>
              <a:rPr lang="sv-SE" sz="1200" dirty="0"/>
              <a:t> blå kulor det finns i DNA spiralen?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675008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>
          <a:xfrm>
            <a:off x="5845886" y="1209694"/>
            <a:ext cx="900000" cy="900000"/>
          </a:xfrm>
        </p:spPr>
        <p:txBody>
          <a:bodyPr/>
          <a:lstStyle/>
          <a:p>
            <a:r>
              <a:rPr lang="sv-SE" dirty="0"/>
              <a:t>14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676184" y="161088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91258" y="3377221"/>
            <a:ext cx="2303813" cy="1067371"/>
          </a:xfrm>
        </p:spPr>
        <p:txBody>
          <a:bodyPr>
            <a:normAutofit lnSpcReduction="1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Har en hund </a:t>
            </a:r>
            <a:r>
              <a:rPr lang="sv-SE" u="sng" dirty="0"/>
              <a:t>fler, färre eller lika många </a:t>
            </a:r>
            <a:r>
              <a:rPr lang="sv-SE" dirty="0"/>
              <a:t>revben som en människa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>
          <a:xfrm>
            <a:off x="265654" y="4860372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>
          <a:xfrm>
            <a:off x="2376009" y="4819773"/>
            <a:ext cx="900000" cy="900000"/>
          </a:xfrm>
        </p:spPr>
        <p:txBody>
          <a:bodyPr/>
          <a:lstStyle/>
          <a:p>
            <a:r>
              <a:rPr lang="sv-SE" dirty="0"/>
              <a:t>15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>
          <a:xfrm>
            <a:off x="260215" y="5207989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45071" y="6996917"/>
            <a:ext cx="2303813" cy="995363"/>
          </a:xfrm>
        </p:spPr>
        <p:txBody>
          <a:bodyPr>
            <a:normAutofit fontScale="850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300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300" dirty="0"/>
              <a:t>Hur </a:t>
            </a:r>
            <a:r>
              <a:rPr lang="sv-SE" sz="1300" u="sng" dirty="0"/>
              <a:t>länge</a:t>
            </a:r>
            <a:r>
              <a:rPr lang="sv-SE" sz="1300" dirty="0"/>
              <a:t> du kan hänga i </a:t>
            </a:r>
            <a:r>
              <a:rPr lang="sv-SE" sz="1300" u="sng" dirty="0"/>
              <a:t>två</a:t>
            </a:r>
            <a:r>
              <a:rPr lang="sv-SE" sz="1300" dirty="0"/>
              <a:t> </a:t>
            </a:r>
            <a:r>
              <a:rPr lang="sv-SE" sz="1300" u="sng" dirty="0"/>
              <a:t>hände</a:t>
            </a:r>
            <a:r>
              <a:rPr lang="sv-SE" sz="1300" dirty="0"/>
              <a:t>r? Blir tiden </a:t>
            </a:r>
            <a:r>
              <a:rPr lang="sv-SE" sz="1300" u="sng" dirty="0"/>
              <a:t>hälften så </a:t>
            </a:r>
            <a:r>
              <a:rPr lang="sv-SE" sz="1300" dirty="0"/>
              <a:t>l</a:t>
            </a:r>
            <a:r>
              <a:rPr lang="sv-SE" sz="1300" u="sng" dirty="0"/>
              <a:t>ång</a:t>
            </a:r>
            <a:r>
              <a:rPr lang="sv-SE" sz="1300" dirty="0"/>
              <a:t> om du hänger i </a:t>
            </a:r>
            <a:r>
              <a:rPr lang="sv-SE" sz="1300" u="sng" dirty="0"/>
              <a:t>en hand</a:t>
            </a:r>
            <a:r>
              <a:rPr lang="sv-SE" sz="1300" dirty="0"/>
              <a:t>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>
          <a:xfrm>
            <a:off x="5830642" y="4813913"/>
            <a:ext cx="900000" cy="900000"/>
          </a:xfrm>
        </p:spPr>
        <p:txBody>
          <a:bodyPr/>
          <a:lstStyle/>
          <a:p>
            <a:r>
              <a:rPr lang="sv-SE" dirty="0"/>
              <a:t>16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>
          <a:xfrm>
            <a:off x="3691258" y="7026373"/>
            <a:ext cx="2303813" cy="995363"/>
          </a:xfrm>
        </p:spPr>
        <p:txBody>
          <a:bodyPr>
            <a:normAutofit fontScale="92500" lnSpcReduction="200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Ta reda på…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Hur stor </a:t>
            </a:r>
            <a:r>
              <a:rPr lang="sv-SE" sz="1200" u="sng" dirty="0"/>
              <a:t>skillnad</a:t>
            </a:r>
            <a:r>
              <a:rPr lang="sv-SE" sz="1200" dirty="0"/>
              <a:t> har du i handstyrka i höger och vänster hand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664EAAD8-EFFD-49AC-8B69-0BCBBE437A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4" y="2027957"/>
            <a:ext cx="1489341" cy="1117006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EE11BD57-AC6C-4DBB-9ED9-730D1595AE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30" y="2027957"/>
            <a:ext cx="1489341" cy="111700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978B45A7-4001-4E21-9D36-A6CBC3112C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23" y="5614892"/>
            <a:ext cx="1489341" cy="1117006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D37F344E-4E49-48CE-AD83-37AA215179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30" y="5619599"/>
            <a:ext cx="1489341" cy="11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225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87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216793" y="1260178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17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216793" y="1619945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7"/>
          </p:nvPr>
        </p:nvSpPr>
        <p:spPr>
          <a:xfrm>
            <a:off x="145071" y="3204783"/>
            <a:ext cx="2303813" cy="1437744"/>
          </a:xfrm>
        </p:spPr>
        <p:txBody>
          <a:bodyPr>
            <a:normAutofit fontScale="92500"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Instruera en kompis som inte kan se att ta sig igenom rullstolsbanan (Utmaningen) - skriv ner instruktionen</a:t>
            </a:r>
          </a:p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8"/>
          </p:nvPr>
        </p:nvSpPr>
        <p:spPr>
          <a:xfrm>
            <a:off x="3711696" y="1248414"/>
            <a:ext cx="2304000" cy="359767"/>
          </a:xfrm>
        </p:spPr>
        <p:txBody>
          <a:bodyPr/>
          <a:lstStyle/>
          <a:p>
            <a:r>
              <a:rPr lang="sv-SE" dirty="0"/>
              <a:t>Matematik</a:t>
            </a:r>
          </a:p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sv-SE" dirty="0"/>
              <a:t>18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20"/>
          </p:nvPr>
        </p:nvSpPr>
        <p:spPr>
          <a:xfrm>
            <a:off x="3711696" y="1610519"/>
            <a:ext cx="2304000" cy="359767"/>
          </a:xfrm>
        </p:spPr>
        <p:txBody>
          <a:bodyPr/>
          <a:lstStyle/>
          <a:p>
            <a:r>
              <a:rPr lang="sv-SE" dirty="0"/>
              <a:t>Plan 4  Cellskapt</a:t>
            </a:r>
          </a:p>
          <a:p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21"/>
          </p:nvPr>
        </p:nvSpPr>
        <p:spPr>
          <a:xfrm>
            <a:off x="3686679" y="3468090"/>
            <a:ext cx="2303813" cy="1067371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Försök använda så många olika saker som möjligt i utställningen</a:t>
            </a:r>
            <a:r>
              <a:rPr lang="sv-SE" sz="1200"/>
              <a:t>. …</a:t>
            </a:r>
            <a:endParaRPr lang="sv-SE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200" dirty="0"/>
              <a:t>Skapa en egen </a:t>
            </a:r>
            <a:r>
              <a:rPr lang="sv-SE" sz="1200" u="sng" dirty="0"/>
              <a:t>matteutmaning!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25"/>
          </p:nvPr>
        </p:nvSpPr>
        <p:spPr>
          <a:xfrm>
            <a:off x="148960" y="6961013"/>
            <a:ext cx="2303813" cy="995363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8" name="Bildobjekt 17">
            <a:extLst>
              <a:ext uri="{FF2B5EF4-FFF2-40B4-BE49-F238E27FC236}">
                <a16:creationId xmlns:a16="http://schemas.microsoft.com/office/drawing/2014/main" id="{664EAAD8-EFFD-49AC-8B69-0BCBBE437A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57" y="2033744"/>
            <a:ext cx="1489341" cy="1117006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EE11BD57-AC6C-4DBB-9ED9-730D1595AE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126" y="2033744"/>
            <a:ext cx="1489341" cy="111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81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</TotalTime>
  <Words>521</Words>
  <Application>Microsoft Office PowerPoint</Application>
  <PresentationFormat>Bildspel på skärmen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Arial</vt:lpstr>
      <vt:lpstr>Calibri</vt:lpstr>
      <vt:lpstr>Nexa Bold</vt:lpstr>
      <vt:lpstr>Nexa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Telge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Katarina Deneberg (TT)</dc:creator>
  <cp:lastModifiedBy>Mikael Palin (TT)</cp:lastModifiedBy>
  <cp:revision>122</cp:revision>
  <cp:lastPrinted>2019-06-28T09:40:16Z</cp:lastPrinted>
  <dcterms:created xsi:type="dcterms:W3CDTF">2012-07-03T11:21:02Z</dcterms:created>
  <dcterms:modified xsi:type="dcterms:W3CDTF">2021-11-30T16:25:49Z</dcterms:modified>
</cp:coreProperties>
</file>