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7" r:id="rId2"/>
    <p:sldId id="268" r:id="rId3"/>
    <p:sldId id="259" r:id="rId4"/>
    <p:sldId id="266" r:id="rId5"/>
    <p:sldId id="260" r:id="rId6"/>
    <p:sldId id="265" r:id="rId7"/>
  </p:sldIdLst>
  <p:sldSz cx="6858000" cy="9144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Bergdahl Gustafsson" initials="ABG" lastIdx="1" clrIdx="0">
    <p:extLst>
      <p:ext uri="{19B8F6BF-5375-455C-9EA6-DF929625EA0E}">
        <p15:presenceInfo xmlns:p15="http://schemas.microsoft.com/office/powerpoint/2012/main" userId="S-1-5-21-117008205-312300839-1921062803-426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DEF8"/>
    <a:srgbClr val="66FFFF"/>
    <a:srgbClr val="B5D64A"/>
    <a:srgbClr val="CCFF33"/>
    <a:srgbClr val="FCDF0C"/>
    <a:srgbClr val="FDE955"/>
    <a:srgbClr val="FFCC00"/>
    <a:srgbClr val="F0EA00"/>
    <a:srgbClr val="FFFF00"/>
    <a:srgbClr val="FFC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60"/>
  </p:normalViewPr>
  <p:slideViewPr>
    <p:cSldViewPr>
      <p:cViewPr varScale="1">
        <p:scale>
          <a:sx n="86" d="100"/>
          <a:sy n="86" d="100"/>
        </p:scale>
        <p:origin x="2820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5B4FD-B423-4203-A600-1B9CF4DAEF30}" type="datetimeFigureOut">
              <a:rPr lang="sv-SE" smtClean="0"/>
              <a:t>2021-11-30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4454E-E312-404A-AB86-D2B3AD55B1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7012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4454E-E312-404A-AB86-D2B3AD55B157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4937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DC40-6F74-49F7-A4A7-DE448189169C}" type="datetimeFigureOut">
              <a:rPr lang="sv-SE" smtClean="0"/>
              <a:t>2021-11-30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7FF4-1DA4-4FE1-A901-607725A5A7ED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ktangel 6"/>
          <p:cNvSpPr/>
          <p:nvPr userDrawn="1"/>
        </p:nvSpPr>
        <p:spPr>
          <a:xfrm>
            <a:off x="1773000" y="2339752"/>
            <a:ext cx="3312000" cy="3312368"/>
          </a:xfrm>
          <a:prstGeom prst="rect">
            <a:avLst/>
          </a:prstGeom>
          <a:solidFill>
            <a:srgbClr val="70DEF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4" name="Picture 17" descr="MC900308681[1]"/>
          <p:cNvPicPr>
            <a:picLocks noChangeAspect="1" noChangeArrowheads="1"/>
          </p:cNvPicPr>
          <p:nvPr userDrawn="1"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6447">
            <a:off x="5367663" y="457264"/>
            <a:ext cx="1044054" cy="1762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ruta 18"/>
          <p:cNvSpPr txBox="1"/>
          <p:nvPr userDrawn="1"/>
        </p:nvSpPr>
        <p:spPr>
          <a:xfrm>
            <a:off x="1988840" y="2699792"/>
            <a:ext cx="201622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solidFill>
                  <a:schemeClr val="bg1"/>
                </a:solidFill>
                <a:latin typeface="Nexa Bold" panose="02000000000000000000" pitchFamily="50" charset="0"/>
              </a:rPr>
              <a:t>Tänk &amp;</a:t>
            </a:r>
          </a:p>
          <a:p>
            <a:r>
              <a:rPr lang="sv-SE" sz="4000" dirty="0">
                <a:solidFill>
                  <a:schemeClr val="bg1"/>
                </a:solidFill>
                <a:latin typeface="Nexa Bold" panose="02000000000000000000" pitchFamily="50" charset="0"/>
              </a:rPr>
              <a:t>Testa</a:t>
            </a:r>
          </a:p>
          <a:p>
            <a:r>
              <a:rPr lang="sv-SE" sz="2400" dirty="0">
                <a:solidFill>
                  <a:schemeClr val="bg1"/>
                </a:solidFill>
                <a:latin typeface="Nexa Bold" panose="02000000000000000000" pitchFamily="50" charset="0"/>
              </a:rPr>
              <a:t>Luft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3433685" y="3950357"/>
            <a:ext cx="1389032" cy="124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004" y="4865167"/>
            <a:ext cx="1671854" cy="652775"/>
          </a:xfrm>
          <a:prstGeom prst="rect">
            <a:avLst/>
          </a:prstGeom>
        </p:spPr>
      </p:pic>
      <p:sp>
        <p:nvSpPr>
          <p:cNvPr id="11" name="Rätvinklig triangel 10"/>
          <p:cNvSpPr/>
          <p:nvPr userDrawn="1"/>
        </p:nvSpPr>
        <p:spPr>
          <a:xfrm rot="10800000">
            <a:off x="4365000" y="2339792"/>
            <a:ext cx="720000" cy="720000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9130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DC40-6F74-49F7-A4A7-DE448189169C}" type="datetimeFigureOut">
              <a:rPr lang="sv-SE" smtClean="0"/>
              <a:t>2021-11-30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7FF4-1DA4-4FE1-A901-607725A5A7ED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ktangel 6"/>
          <p:cNvSpPr/>
          <p:nvPr userDrawn="1"/>
        </p:nvSpPr>
        <p:spPr>
          <a:xfrm>
            <a:off x="0" y="1115616"/>
            <a:ext cx="3312000" cy="33123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13" hasCustomPrompt="1"/>
          </p:nvPr>
        </p:nvSpPr>
        <p:spPr>
          <a:xfrm>
            <a:off x="145071" y="1260178"/>
            <a:ext cx="2304000" cy="359767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Experiment</a:t>
            </a:r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14" hasCustomPrompt="1"/>
          </p:nvPr>
        </p:nvSpPr>
        <p:spPr>
          <a:xfrm>
            <a:off x="2300623" y="1151720"/>
            <a:ext cx="900000" cy="900000"/>
          </a:xfrm>
        </p:spPr>
        <p:txBody>
          <a:bodyPr>
            <a:noAutofit/>
          </a:bodyPr>
          <a:lstStyle>
            <a:lvl1pPr marL="0" indent="0" algn="r">
              <a:buNone/>
              <a:defRPr sz="4000" b="0">
                <a:solidFill>
                  <a:srgbClr val="70DEF8"/>
                </a:solidFill>
                <a:latin typeface="Nexa Bold" panose="02000000000000000000" pitchFamily="50" charset="0"/>
              </a:defRPr>
            </a:lvl1pPr>
          </a:lstStyle>
          <a:p>
            <a:pPr lvl="0"/>
            <a:r>
              <a:rPr lang="sv-SE" dirty="0"/>
              <a:t>10</a:t>
            </a:r>
          </a:p>
        </p:txBody>
      </p:sp>
      <p:sp>
        <p:nvSpPr>
          <p:cNvPr id="21" name="Platshållare för text 15"/>
          <p:cNvSpPr>
            <a:spLocks noGrp="1"/>
          </p:cNvSpPr>
          <p:nvPr>
            <p:ph type="body" sz="quarter" idx="15" hasCustomPrompt="1"/>
          </p:nvPr>
        </p:nvSpPr>
        <p:spPr>
          <a:xfrm>
            <a:off x="145071" y="1619945"/>
            <a:ext cx="2304000" cy="35976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Plan </a:t>
            </a:r>
          </a:p>
        </p:txBody>
      </p:sp>
      <p:sp>
        <p:nvSpPr>
          <p:cNvPr id="23" name="Platshållare för text 22"/>
          <p:cNvSpPr>
            <a:spLocks noGrp="1"/>
          </p:cNvSpPr>
          <p:nvPr>
            <p:ph type="body" sz="quarter" idx="17" hasCustomPrompt="1"/>
          </p:nvPr>
        </p:nvSpPr>
        <p:spPr>
          <a:xfrm>
            <a:off x="145165" y="3312412"/>
            <a:ext cx="2303813" cy="995363"/>
          </a:xfrm>
        </p:spPr>
        <p:txBody>
          <a:bodyPr anchor="b">
            <a:normAutofit/>
          </a:bodyPr>
          <a:lstStyle>
            <a:lvl1pPr marL="0" indent="0">
              <a:buNone/>
              <a:defRPr sz="1100" b="0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68" name="Rektangel 67"/>
          <p:cNvSpPr/>
          <p:nvPr userDrawn="1"/>
        </p:nvSpPr>
        <p:spPr>
          <a:xfrm>
            <a:off x="3546000" y="1115616"/>
            <a:ext cx="3312000" cy="33123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0" name="Platshållare för text 15"/>
          <p:cNvSpPr>
            <a:spLocks noGrp="1"/>
          </p:cNvSpPr>
          <p:nvPr>
            <p:ph type="body" sz="quarter" idx="18" hasCustomPrompt="1"/>
          </p:nvPr>
        </p:nvSpPr>
        <p:spPr>
          <a:xfrm>
            <a:off x="3691071" y="1260178"/>
            <a:ext cx="2304000" cy="359767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Experiment</a:t>
            </a:r>
          </a:p>
        </p:txBody>
      </p:sp>
      <p:sp>
        <p:nvSpPr>
          <p:cNvPr id="71" name="Platshållare för text 17"/>
          <p:cNvSpPr>
            <a:spLocks noGrp="1"/>
          </p:cNvSpPr>
          <p:nvPr>
            <p:ph type="body" sz="quarter" idx="19" hasCustomPrompt="1"/>
          </p:nvPr>
        </p:nvSpPr>
        <p:spPr>
          <a:xfrm>
            <a:off x="5846623" y="1151720"/>
            <a:ext cx="900000" cy="900000"/>
          </a:xfrm>
        </p:spPr>
        <p:txBody>
          <a:bodyPr>
            <a:noAutofit/>
          </a:bodyPr>
          <a:lstStyle>
            <a:lvl1pPr marL="0" indent="0" algn="r">
              <a:buNone/>
              <a:defRPr sz="4000" b="0">
                <a:solidFill>
                  <a:srgbClr val="70DEF8"/>
                </a:solidFill>
                <a:latin typeface="Nexa Bold" panose="02000000000000000000" pitchFamily="50" charset="0"/>
              </a:defRPr>
            </a:lvl1pPr>
          </a:lstStyle>
          <a:p>
            <a:pPr lvl="0"/>
            <a:r>
              <a:rPr lang="sv-SE" dirty="0"/>
              <a:t>10</a:t>
            </a:r>
          </a:p>
        </p:txBody>
      </p:sp>
      <p:sp>
        <p:nvSpPr>
          <p:cNvPr id="73" name="Platshållare för text 15"/>
          <p:cNvSpPr>
            <a:spLocks noGrp="1"/>
          </p:cNvSpPr>
          <p:nvPr>
            <p:ph type="body" sz="quarter" idx="20" hasCustomPrompt="1"/>
          </p:nvPr>
        </p:nvSpPr>
        <p:spPr>
          <a:xfrm>
            <a:off x="3691071" y="1619945"/>
            <a:ext cx="2304000" cy="35976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Plan </a:t>
            </a:r>
          </a:p>
        </p:txBody>
      </p:sp>
      <p:sp>
        <p:nvSpPr>
          <p:cNvPr id="74" name="Platshållare för text 22"/>
          <p:cNvSpPr>
            <a:spLocks noGrp="1"/>
          </p:cNvSpPr>
          <p:nvPr>
            <p:ph type="body" sz="quarter" idx="21" hasCustomPrompt="1"/>
          </p:nvPr>
        </p:nvSpPr>
        <p:spPr>
          <a:xfrm>
            <a:off x="3691165" y="3312412"/>
            <a:ext cx="2303813" cy="995363"/>
          </a:xfrm>
        </p:spPr>
        <p:txBody>
          <a:bodyPr anchor="b">
            <a:normAutofit/>
          </a:bodyPr>
          <a:lstStyle>
            <a:lvl1pPr marL="0" indent="0">
              <a:buNone/>
              <a:defRPr sz="1100" b="0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75" name="Rektangel 74"/>
          <p:cNvSpPr/>
          <p:nvPr userDrawn="1"/>
        </p:nvSpPr>
        <p:spPr>
          <a:xfrm>
            <a:off x="0" y="4716016"/>
            <a:ext cx="3312000" cy="33123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7" name="Platshållare för text 15"/>
          <p:cNvSpPr>
            <a:spLocks noGrp="1"/>
          </p:cNvSpPr>
          <p:nvPr>
            <p:ph type="body" sz="quarter" idx="22" hasCustomPrompt="1"/>
          </p:nvPr>
        </p:nvSpPr>
        <p:spPr>
          <a:xfrm>
            <a:off x="145071" y="4860578"/>
            <a:ext cx="2304000" cy="359767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Experiment</a:t>
            </a:r>
          </a:p>
        </p:txBody>
      </p:sp>
      <p:sp>
        <p:nvSpPr>
          <p:cNvPr id="78" name="Platshållare för text 17"/>
          <p:cNvSpPr>
            <a:spLocks noGrp="1"/>
          </p:cNvSpPr>
          <p:nvPr>
            <p:ph type="body" sz="quarter" idx="23" hasCustomPrompt="1"/>
          </p:nvPr>
        </p:nvSpPr>
        <p:spPr>
          <a:xfrm>
            <a:off x="2300623" y="4752120"/>
            <a:ext cx="900000" cy="900000"/>
          </a:xfrm>
        </p:spPr>
        <p:txBody>
          <a:bodyPr>
            <a:noAutofit/>
          </a:bodyPr>
          <a:lstStyle>
            <a:lvl1pPr marL="0" indent="0" algn="r">
              <a:buNone/>
              <a:defRPr sz="4000" b="0">
                <a:solidFill>
                  <a:srgbClr val="70DEF8"/>
                </a:solidFill>
                <a:latin typeface="Nexa Bold" panose="02000000000000000000" pitchFamily="50" charset="0"/>
              </a:defRPr>
            </a:lvl1pPr>
          </a:lstStyle>
          <a:p>
            <a:pPr lvl="0"/>
            <a:r>
              <a:rPr lang="sv-SE" dirty="0"/>
              <a:t>10</a:t>
            </a:r>
          </a:p>
        </p:txBody>
      </p:sp>
      <p:sp>
        <p:nvSpPr>
          <p:cNvPr id="80" name="Platshållare för text 15"/>
          <p:cNvSpPr>
            <a:spLocks noGrp="1"/>
          </p:cNvSpPr>
          <p:nvPr>
            <p:ph type="body" sz="quarter" idx="24" hasCustomPrompt="1"/>
          </p:nvPr>
        </p:nvSpPr>
        <p:spPr>
          <a:xfrm>
            <a:off x="145071" y="5220345"/>
            <a:ext cx="2304000" cy="35976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Plan </a:t>
            </a:r>
          </a:p>
        </p:txBody>
      </p:sp>
      <p:sp>
        <p:nvSpPr>
          <p:cNvPr id="81" name="Platshållare för text 22"/>
          <p:cNvSpPr>
            <a:spLocks noGrp="1"/>
          </p:cNvSpPr>
          <p:nvPr>
            <p:ph type="body" sz="quarter" idx="25" hasCustomPrompt="1"/>
          </p:nvPr>
        </p:nvSpPr>
        <p:spPr>
          <a:xfrm>
            <a:off x="145165" y="6912812"/>
            <a:ext cx="2303813" cy="995363"/>
          </a:xfrm>
        </p:spPr>
        <p:txBody>
          <a:bodyPr anchor="b">
            <a:normAutofit/>
          </a:bodyPr>
          <a:lstStyle>
            <a:lvl1pPr marL="0" indent="0">
              <a:buNone/>
              <a:defRPr sz="1100" b="0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82" name="Rektangel 81"/>
          <p:cNvSpPr/>
          <p:nvPr userDrawn="1"/>
        </p:nvSpPr>
        <p:spPr>
          <a:xfrm>
            <a:off x="3551264" y="4716016"/>
            <a:ext cx="3312000" cy="33123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4" name="Platshållare för text 15"/>
          <p:cNvSpPr>
            <a:spLocks noGrp="1"/>
          </p:cNvSpPr>
          <p:nvPr>
            <p:ph type="body" sz="quarter" idx="26" hasCustomPrompt="1"/>
          </p:nvPr>
        </p:nvSpPr>
        <p:spPr>
          <a:xfrm>
            <a:off x="3696335" y="4860578"/>
            <a:ext cx="2304000" cy="359767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Experiment</a:t>
            </a:r>
          </a:p>
        </p:txBody>
      </p:sp>
      <p:sp>
        <p:nvSpPr>
          <p:cNvPr id="85" name="Platshållare för text 17"/>
          <p:cNvSpPr>
            <a:spLocks noGrp="1"/>
          </p:cNvSpPr>
          <p:nvPr>
            <p:ph type="body" sz="quarter" idx="27" hasCustomPrompt="1"/>
          </p:nvPr>
        </p:nvSpPr>
        <p:spPr>
          <a:xfrm>
            <a:off x="5851887" y="4752120"/>
            <a:ext cx="900000" cy="900000"/>
          </a:xfrm>
        </p:spPr>
        <p:txBody>
          <a:bodyPr>
            <a:noAutofit/>
          </a:bodyPr>
          <a:lstStyle>
            <a:lvl1pPr marL="0" indent="0" algn="r">
              <a:buNone/>
              <a:defRPr sz="4000" b="0">
                <a:solidFill>
                  <a:srgbClr val="70DEF8"/>
                </a:solidFill>
                <a:latin typeface="Nexa Bold" panose="02000000000000000000" pitchFamily="50" charset="0"/>
              </a:defRPr>
            </a:lvl1pPr>
          </a:lstStyle>
          <a:p>
            <a:pPr lvl="0"/>
            <a:r>
              <a:rPr lang="sv-SE" dirty="0"/>
              <a:t>10</a:t>
            </a:r>
          </a:p>
        </p:txBody>
      </p:sp>
      <p:sp>
        <p:nvSpPr>
          <p:cNvPr id="87" name="Platshållare för text 15"/>
          <p:cNvSpPr>
            <a:spLocks noGrp="1"/>
          </p:cNvSpPr>
          <p:nvPr>
            <p:ph type="body" sz="quarter" idx="28" hasCustomPrompt="1"/>
          </p:nvPr>
        </p:nvSpPr>
        <p:spPr>
          <a:xfrm>
            <a:off x="3696335" y="5220345"/>
            <a:ext cx="2304000" cy="35976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Plan </a:t>
            </a:r>
          </a:p>
        </p:txBody>
      </p:sp>
      <p:sp>
        <p:nvSpPr>
          <p:cNvPr id="88" name="Platshållare för text 22"/>
          <p:cNvSpPr>
            <a:spLocks noGrp="1"/>
          </p:cNvSpPr>
          <p:nvPr>
            <p:ph type="body" sz="quarter" idx="29" hasCustomPrompt="1"/>
          </p:nvPr>
        </p:nvSpPr>
        <p:spPr>
          <a:xfrm>
            <a:off x="3696429" y="6912812"/>
            <a:ext cx="2303813" cy="995363"/>
          </a:xfrm>
        </p:spPr>
        <p:txBody>
          <a:bodyPr anchor="b">
            <a:normAutofit/>
          </a:bodyPr>
          <a:lstStyle>
            <a:lvl1pPr marL="0" indent="0">
              <a:buNone/>
              <a:defRPr sz="1100" b="0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Text</a:t>
            </a:r>
          </a:p>
        </p:txBody>
      </p:sp>
      <p:pic>
        <p:nvPicPr>
          <p:cNvPr id="3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2560938" y="3384003"/>
            <a:ext cx="675657" cy="604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6061551" y="3374655"/>
            <a:ext cx="675657" cy="604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2515552" y="6988418"/>
            <a:ext cx="675657" cy="604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6061551" y="6991113"/>
            <a:ext cx="675657" cy="604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354" y="4102328"/>
            <a:ext cx="769542" cy="333875"/>
          </a:xfrm>
          <a:prstGeom prst="rect">
            <a:avLst/>
          </a:prstGeom>
        </p:spPr>
      </p:pic>
      <p:pic>
        <p:nvPicPr>
          <p:cNvPr id="38" name="Bildobjekt 3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458" y="4088989"/>
            <a:ext cx="769542" cy="333875"/>
          </a:xfrm>
          <a:prstGeom prst="rect">
            <a:avLst/>
          </a:prstGeom>
        </p:spPr>
      </p:pic>
      <p:pic>
        <p:nvPicPr>
          <p:cNvPr id="39" name="Bildobjekt 3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458" y="7670240"/>
            <a:ext cx="769542" cy="333875"/>
          </a:xfrm>
          <a:prstGeom prst="rect">
            <a:avLst/>
          </a:prstGeom>
        </p:spPr>
      </p:pic>
      <p:pic>
        <p:nvPicPr>
          <p:cNvPr id="40" name="Bildobjekt 3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459" y="7673745"/>
            <a:ext cx="769542" cy="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35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</p:spPr>
        <p:txBody>
          <a:bodyPr/>
          <a:lstStyle/>
          <a:p>
            <a:fld id="{BD7FDC40-6F74-49F7-A4A7-DE448189169C}" type="datetimeFigureOut">
              <a:rPr lang="sv-SE" smtClean="0"/>
              <a:t>2021-11-30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</p:spPr>
        <p:txBody>
          <a:bodyPr/>
          <a:lstStyle/>
          <a:p>
            <a:fld id="{07877FF4-1DA4-4FE1-A901-607725A5A7ED}" type="slidenum">
              <a:rPr lang="sv-SE" smtClean="0"/>
              <a:t>‹#›</a:t>
            </a:fld>
            <a:endParaRPr lang="sv-SE"/>
          </a:p>
        </p:txBody>
      </p:sp>
      <p:sp>
        <p:nvSpPr>
          <p:cNvPr id="38" name="Rektangel 37"/>
          <p:cNvSpPr/>
          <p:nvPr userDrawn="1"/>
        </p:nvSpPr>
        <p:spPr>
          <a:xfrm>
            <a:off x="0" y="1115616"/>
            <a:ext cx="3312000" cy="3312368"/>
          </a:xfrm>
          <a:prstGeom prst="rect">
            <a:avLst/>
          </a:prstGeom>
          <a:solidFill>
            <a:srgbClr val="70DEF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textruta 39"/>
          <p:cNvSpPr txBox="1"/>
          <p:nvPr userDrawn="1"/>
        </p:nvSpPr>
        <p:spPr>
          <a:xfrm>
            <a:off x="215840" y="1475656"/>
            <a:ext cx="201622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solidFill>
                  <a:schemeClr val="bg1"/>
                </a:solidFill>
                <a:latin typeface="Nexa Bold" panose="02000000000000000000" pitchFamily="50" charset="0"/>
              </a:rPr>
              <a:t>Tänk &amp;</a:t>
            </a:r>
          </a:p>
          <a:p>
            <a:r>
              <a:rPr lang="sv-SE" sz="4000" dirty="0">
                <a:solidFill>
                  <a:schemeClr val="bg1"/>
                </a:solidFill>
                <a:latin typeface="Nexa Bold" panose="02000000000000000000" pitchFamily="50" charset="0"/>
              </a:rPr>
              <a:t>Testa</a:t>
            </a:r>
          </a:p>
          <a:p>
            <a:r>
              <a:rPr lang="sv-SE" sz="2400" dirty="0">
                <a:solidFill>
                  <a:schemeClr val="bg1"/>
                </a:solidFill>
                <a:latin typeface="Nexa Bold" panose="02000000000000000000" pitchFamily="50" charset="0"/>
              </a:rPr>
              <a:t>Luft</a:t>
            </a:r>
          </a:p>
        </p:txBody>
      </p:sp>
      <p:pic>
        <p:nvPicPr>
          <p:cNvPr id="41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1660685" y="2726221"/>
            <a:ext cx="1389032" cy="124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ktangel 41"/>
          <p:cNvSpPr/>
          <p:nvPr userDrawn="1"/>
        </p:nvSpPr>
        <p:spPr>
          <a:xfrm>
            <a:off x="3551265" y="1115616"/>
            <a:ext cx="3312000" cy="3312368"/>
          </a:xfrm>
          <a:prstGeom prst="rect">
            <a:avLst/>
          </a:prstGeom>
          <a:solidFill>
            <a:srgbClr val="70DEF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textruta 43"/>
          <p:cNvSpPr txBox="1"/>
          <p:nvPr userDrawn="1"/>
        </p:nvSpPr>
        <p:spPr>
          <a:xfrm>
            <a:off x="3767105" y="1475656"/>
            <a:ext cx="201622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solidFill>
                  <a:schemeClr val="bg1"/>
                </a:solidFill>
                <a:latin typeface="Nexa Bold" panose="02000000000000000000" pitchFamily="50" charset="0"/>
              </a:rPr>
              <a:t>Tänk &amp;</a:t>
            </a:r>
          </a:p>
          <a:p>
            <a:r>
              <a:rPr lang="sv-SE" sz="4000" dirty="0">
                <a:solidFill>
                  <a:schemeClr val="bg1"/>
                </a:solidFill>
                <a:latin typeface="Nexa Bold" panose="02000000000000000000" pitchFamily="50" charset="0"/>
              </a:rPr>
              <a:t>Testa</a:t>
            </a:r>
          </a:p>
          <a:p>
            <a:r>
              <a:rPr lang="sv-SE" sz="2400" dirty="0">
                <a:solidFill>
                  <a:schemeClr val="bg1"/>
                </a:solidFill>
                <a:latin typeface="Nexa Bold" panose="02000000000000000000" pitchFamily="50" charset="0"/>
              </a:rPr>
              <a:t>Luft</a:t>
            </a:r>
          </a:p>
        </p:txBody>
      </p:sp>
      <p:pic>
        <p:nvPicPr>
          <p:cNvPr id="4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5211950" y="2726221"/>
            <a:ext cx="1389032" cy="124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ktangel 45"/>
          <p:cNvSpPr/>
          <p:nvPr userDrawn="1"/>
        </p:nvSpPr>
        <p:spPr>
          <a:xfrm>
            <a:off x="3551265" y="4716016"/>
            <a:ext cx="3312000" cy="3312368"/>
          </a:xfrm>
          <a:prstGeom prst="rect">
            <a:avLst/>
          </a:prstGeom>
          <a:solidFill>
            <a:srgbClr val="70DEF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textruta 47"/>
          <p:cNvSpPr txBox="1"/>
          <p:nvPr userDrawn="1"/>
        </p:nvSpPr>
        <p:spPr>
          <a:xfrm>
            <a:off x="3767105" y="5076056"/>
            <a:ext cx="201622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solidFill>
                  <a:schemeClr val="bg1"/>
                </a:solidFill>
                <a:latin typeface="Nexa Bold" panose="02000000000000000000" pitchFamily="50" charset="0"/>
              </a:rPr>
              <a:t>Tänk &amp;</a:t>
            </a:r>
          </a:p>
          <a:p>
            <a:r>
              <a:rPr lang="sv-SE" sz="4000" dirty="0">
                <a:solidFill>
                  <a:schemeClr val="bg1"/>
                </a:solidFill>
                <a:latin typeface="Nexa Bold" panose="02000000000000000000" pitchFamily="50" charset="0"/>
              </a:rPr>
              <a:t>Testa</a:t>
            </a:r>
          </a:p>
          <a:p>
            <a:r>
              <a:rPr lang="sv-SE" sz="2400" dirty="0">
                <a:solidFill>
                  <a:schemeClr val="bg1"/>
                </a:solidFill>
                <a:latin typeface="Nexa Bold" panose="02000000000000000000" pitchFamily="50" charset="0"/>
              </a:rPr>
              <a:t>Luft</a:t>
            </a:r>
          </a:p>
        </p:txBody>
      </p:sp>
      <p:pic>
        <p:nvPicPr>
          <p:cNvPr id="4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5211950" y="6326621"/>
            <a:ext cx="1389032" cy="124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Rektangel 49"/>
          <p:cNvSpPr/>
          <p:nvPr userDrawn="1"/>
        </p:nvSpPr>
        <p:spPr>
          <a:xfrm>
            <a:off x="1254" y="4716016"/>
            <a:ext cx="3312000" cy="3312368"/>
          </a:xfrm>
          <a:prstGeom prst="rect">
            <a:avLst/>
          </a:prstGeom>
          <a:solidFill>
            <a:srgbClr val="70DEF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textruta 51"/>
          <p:cNvSpPr txBox="1"/>
          <p:nvPr userDrawn="1"/>
        </p:nvSpPr>
        <p:spPr>
          <a:xfrm>
            <a:off x="217094" y="5076056"/>
            <a:ext cx="201622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solidFill>
                  <a:schemeClr val="bg1"/>
                </a:solidFill>
                <a:latin typeface="Nexa Bold" panose="02000000000000000000" pitchFamily="50" charset="0"/>
              </a:rPr>
              <a:t>Tänk &amp;</a:t>
            </a:r>
          </a:p>
          <a:p>
            <a:r>
              <a:rPr lang="sv-SE" sz="4000" dirty="0">
                <a:solidFill>
                  <a:schemeClr val="bg1"/>
                </a:solidFill>
                <a:latin typeface="Nexa Bold" panose="02000000000000000000" pitchFamily="50" charset="0"/>
              </a:rPr>
              <a:t>Testa</a:t>
            </a:r>
          </a:p>
          <a:p>
            <a:r>
              <a:rPr lang="sv-SE" sz="2400" dirty="0">
                <a:solidFill>
                  <a:schemeClr val="bg1"/>
                </a:solidFill>
                <a:latin typeface="Nexa Bold" panose="02000000000000000000" pitchFamily="50" charset="0"/>
              </a:rPr>
              <a:t>Luft</a:t>
            </a:r>
          </a:p>
        </p:txBody>
      </p:sp>
      <p:pic>
        <p:nvPicPr>
          <p:cNvPr id="5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1661939" y="6326621"/>
            <a:ext cx="1389032" cy="124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40" y="3652219"/>
            <a:ext cx="1671854" cy="652775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105" y="7314462"/>
            <a:ext cx="1671854" cy="652775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40" y="7315618"/>
            <a:ext cx="1671854" cy="652775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105" y="3724814"/>
            <a:ext cx="1671854" cy="652775"/>
          </a:xfrm>
          <a:prstGeom prst="rect">
            <a:avLst/>
          </a:prstGeom>
        </p:spPr>
      </p:pic>
      <p:sp>
        <p:nvSpPr>
          <p:cNvPr id="25" name="Rätvinklig triangel 24"/>
          <p:cNvSpPr/>
          <p:nvPr userDrawn="1"/>
        </p:nvSpPr>
        <p:spPr>
          <a:xfrm rot="10800000">
            <a:off x="6138000" y="1115616"/>
            <a:ext cx="720000" cy="720000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Rätvinklig triangel 25"/>
          <p:cNvSpPr/>
          <p:nvPr userDrawn="1"/>
        </p:nvSpPr>
        <p:spPr>
          <a:xfrm rot="10800000">
            <a:off x="6138000" y="4716016"/>
            <a:ext cx="720000" cy="720000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Rätvinklig triangel 26"/>
          <p:cNvSpPr/>
          <p:nvPr userDrawn="1"/>
        </p:nvSpPr>
        <p:spPr>
          <a:xfrm rot="10800000">
            <a:off x="2595116" y="1115616"/>
            <a:ext cx="720000" cy="720000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ätvinklig triangel 27"/>
          <p:cNvSpPr/>
          <p:nvPr userDrawn="1"/>
        </p:nvSpPr>
        <p:spPr>
          <a:xfrm rot="10800000">
            <a:off x="2595116" y="4716016"/>
            <a:ext cx="720000" cy="720000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ruta 4"/>
          <p:cNvSpPr txBox="1"/>
          <p:nvPr userDrawn="1"/>
        </p:nvSpPr>
        <p:spPr>
          <a:xfrm>
            <a:off x="2655381" y="4067060"/>
            <a:ext cx="7137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>
                <a:solidFill>
                  <a:schemeClr val="bg1"/>
                </a:solidFill>
              </a:rPr>
              <a:t>202112</a:t>
            </a:r>
          </a:p>
        </p:txBody>
      </p:sp>
      <p:sp>
        <p:nvSpPr>
          <p:cNvPr id="6" name="textruta 5"/>
          <p:cNvSpPr txBox="1"/>
          <p:nvPr userDrawn="1"/>
        </p:nvSpPr>
        <p:spPr>
          <a:xfrm>
            <a:off x="6172059" y="4062078"/>
            <a:ext cx="6518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>
                <a:solidFill>
                  <a:schemeClr val="bg1"/>
                </a:solidFill>
              </a:rPr>
              <a:t>202112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2649139" y="7664037"/>
            <a:ext cx="720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>
                <a:solidFill>
                  <a:schemeClr val="bg1"/>
                </a:solidFill>
              </a:rPr>
              <a:t>202112</a:t>
            </a:r>
          </a:p>
        </p:txBody>
      </p:sp>
      <p:sp>
        <p:nvSpPr>
          <p:cNvPr id="11" name="textruta 10"/>
          <p:cNvSpPr txBox="1"/>
          <p:nvPr userDrawn="1"/>
        </p:nvSpPr>
        <p:spPr>
          <a:xfrm>
            <a:off x="6172058" y="7662479"/>
            <a:ext cx="6518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>
                <a:solidFill>
                  <a:schemeClr val="bg1"/>
                </a:solidFill>
              </a:rPr>
              <a:t>202112</a:t>
            </a:r>
          </a:p>
        </p:txBody>
      </p:sp>
    </p:spTree>
    <p:extLst>
      <p:ext uri="{BB962C8B-B14F-4D97-AF65-F5344CB8AC3E}">
        <p14:creationId xmlns:p14="http://schemas.microsoft.com/office/powerpoint/2010/main" val="236039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FDC40-6F74-49F7-A4A7-DE448189169C}" type="datetimeFigureOut">
              <a:rPr lang="sv-SE" smtClean="0"/>
              <a:t>2021-11-30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77FF4-1DA4-4FE1-A901-607725A5A7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102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9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1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7"/>
          </p:nvPr>
        </p:nvSpPr>
        <p:spPr>
          <a:xfrm>
            <a:off x="0" y="3424420"/>
            <a:ext cx="2677319" cy="995363"/>
          </a:xfrm>
        </p:spPr>
        <p:txBody>
          <a:bodyPr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sv-SE" dirty="0"/>
              <a:t>2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21"/>
          </p:nvPr>
        </p:nvSpPr>
        <p:spPr>
          <a:xfrm>
            <a:off x="3645931" y="3602181"/>
            <a:ext cx="2394280" cy="779897"/>
          </a:xfrm>
        </p:spPr>
        <p:txBody>
          <a:bodyPr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sv-SE" dirty="0"/>
              <a:t>Rökringen</a:t>
            </a:r>
          </a:p>
          <a:p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sv-SE" dirty="0"/>
              <a:t>3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sv-SE" dirty="0"/>
              <a:t>Plan 1</a:t>
            </a:r>
          </a:p>
          <a:p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25"/>
          </p:nvPr>
        </p:nvSpPr>
        <p:spPr>
          <a:xfrm>
            <a:off x="46832" y="6961013"/>
            <a:ext cx="2950120" cy="995363"/>
          </a:xfrm>
        </p:spPr>
        <p:txBody>
          <a:bodyPr>
            <a:noAutofit/>
          </a:bodyPr>
          <a:lstStyle/>
          <a:p>
            <a:endParaRPr lang="sv-SE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Prova att göra en rökring tillsammans.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Kan ni få remsorna i taket att </a:t>
            </a:r>
            <a:br>
              <a:rPr lang="sv-SE" dirty="0"/>
            </a:br>
            <a:r>
              <a:rPr lang="sv-SE" dirty="0"/>
              <a:t>röra på sig?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Blir det skillnad om man trycker försiktigt eller hårt?</a:t>
            </a:r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sv-SE" dirty="0"/>
              <a:t>Såpbubbelbordet</a:t>
            </a:r>
          </a:p>
          <a:p>
            <a:endParaRPr lang="sv-SE" dirty="0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sv-SE" dirty="0"/>
              <a:t>4</a:t>
            </a:r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sv-SE" dirty="0"/>
              <a:t>Plan 1</a:t>
            </a:r>
          </a:p>
          <a:p>
            <a:endParaRPr lang="sv-SE" dirty="0"/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29"/>
          </p:nvPr>
        </p:nvSpPr>
        <p:spPr/>
        <p:txBody>
          <a:bodyPr>
            <a:normAutofit fontScale="92500" lnSpcReduction="20000"/>
          </a:bodyPr>
          <a:lstStyle/>
          <a:p>
            <a:endParaRPr lang="sv-SE" dirty="0"/>
          </a:p>
          <a:p>
            <a:endParaRPr lang="sv-SE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Prova att göra en så stor såpbubbla som möjligt.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Vad händer om man gör två bubblor nära varandra?</a:t>
            </a:r>
          </a:p>
        </p:txBody>
      </p:sp>
      <p:pic>
        <p:nvPicPr>
          <p:cNvPr id="20" name="Bildobjekt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9" t="11294" r="4304"/>
          <a:stretch/>
        </p:blipFill>
        <p:spPr>
          <a:xfrm>
            <a:off x="863999" y="5436096"/>
            <a:ext cx="1991513" cy="1478611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3" t="12594" r="21519" b="11519"/>
          <a:stretch/>
        </p:blipFill>
        <p:spPr>
          <a:xfrm>
            <a:off x="3933056" y="5532725"/>
            <a:ext cx="1887438" cy="1615460"/>
          </a:xfrm>
          <a:prstGeom prst="rect">
            <a:avLst/>
          </a:prstGeom>
        </p:spPr>
      </p:pic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038C42C2-2456-49E7-B2CF-3452F9028B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81587" y="1248263"/>
            <a:ext cx="2304000" cy="359767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4873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3880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5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sv-SE" dirty="0"/>
              <a:t>6</a:t>
            </a:r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sv-SE" dirty="0"/>
              <a:t>Bermuda triangeln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sv-SE" dirty="0"/>
              <a:t>7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sv-SE" dirty="0"/>
              <a:t>Plan 2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25"/>
          </p:nvPr>
        </p:nvSpPr>
        <p:spPr>
          <a:xfrm>
            <a:off x="145258" y="7092280"/>
            <a:ext cx="2419646" cy="81589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Tryck på knappen. Vad händer med båten?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Vad tror du att det beror på?</a:t>
            </a:r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sv-SE" dirty="0"/>
              <a:t>Virvelgängorna</a:t>
            </a:r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sv-SE" dirty="0"/>
              <a:t>8</a:t>
            </a:r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sv-SE" dirty="0"/>
              <a:t>Plan 2</a:t>
            </a:r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29"/>
          </p:nvPr>
        </p:nvSpPr>
        <p:spPr>
          <a:xfrm>
            <a:off x="3573348" y="6520120"/>
            <a:ext cx="2612891" cy="1391959"/>
          </a:xfrm>
        </p:spPr>
        <p:txBody>
          <a:bodyPr>
            <a:noAutofit/>
          </a:bodyPr>
          <a:lstStyle/>
          <a:p>
            <a:endParaRPr lang="sv-SE" dirty="0"/>
          </a:p>
          <a:p>
            <a:endParaRPr lang="sv-SE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Försök att röra på flaskan så att en virvel skapas. Hur gjorde du?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Har du sett en sådan virvel någon annanstans förut? Var då?</a:t>
            </a:r>
          </a:p>
        </p:txBody>
      </p:sp>
      <p:sp>
        <p:nvSpPr>
          <p:cNvPr id="38" name="Platshållare för text 1">
            <a:extLst>
              <a:ext uri="{FF2B5EF4-FFF2-40B4-BE49-F238E27FC236}">
                <a16:creationId xmlns:a16="http://schemas.microsoft.com/office/drawing/2014/main" id="{166527DD-5409-4F48-A662-E841BC10C2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76826" y="1272838"/>
            <a:ext cx="2304000" cy="359767"/>
          </a:xfrm>
        </p:spPr>
        <p:txBody>
          <a:bodyPr/>
          <a:lstStyle/>
          <a:p>
            <a:r>
              <a:rPr lang="sv-SE" dirty="0"/>
              <a:t>Dykaren</a:t>
            </a:r>
          </a:p>
          <a:p>
            <a:endParaRPr lang="sv-SE" dirty="0"/>
          </a:p>
        </p:txBody>
      </p:sp>
      <p:sp>
        <p:nvSpPr>
          <p:cNvPr id="39" name="Platshållare för text 3">
            <a:extLst>
              <a:ext uri="{FF2B5EF4-FFF2-40B4-BE49-F238E27FC236}">
                <a16:creationId xmlns:a16="http://schemas.microsoft.com/office/drawing/2014/main" id="{2C2343D5-6873-4020-AD14-11D20C09F3A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76826" y="1632605"/>
            <a:ext cx="2304000" cy="359767"/>
          </a:xfrm>
        </p:spPr>
        <p:txBody>
          <a:bodyPr/>
          <a:lstStyle/>
          <a:p>
            <a:r>
              <a:rPr lang="sv-SE"/>
              <a:t>Plan 2</a:t>
            </a:r>
            <a:endParaRPr lang="sv-SE" dirty="0"/>
          </a:p>
          <a:p>
            <a:endParaRPr lang="sv-SE" dirty="0"/>
          </a:p>
        </p:txBody>
      </p:sp>
      <p:sp>
        <p:nvSpPr>
          <p:cNvPr id="40" name="Platshållare för text 4">
            <a:extLst>
              <a:ext uri="{FF2B5EF4-FFF2-40B4-BE49-F238E27FC236}">
                <a16:creationId xmlns:a16="http://schemas.microsoft.com/office/drawing/2014/main" id="{41CB9FE0-7B1F-425B-9889-29083CD8C34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76920" y="3325072"/>
            <a:ext cx="2303813" cy="995363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Vad händer med dykaren där uppe när man trycker ner handtaget?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Vad beror det på?</a:t>
            </a:r>
          </a:p>
        </p:txBody>
      </p:sp>
      <p:pic>
        <p:nvPicPr>
          <p:cNvPr id="41" name="Picture 3">
            <a:extLst>
              <a:ext uri="{FF2B5EF4-FFF2-40B4-BE49-F238E27FC236}">
                <a16:creationId xmlns:a16="http://schemas.microsoft.com/office/drawing/2014/main" id="{8CE6C980-7AA8-4F3E-A254-E627ACCAD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36419" y="2143248"/>
            <a:ext cx="1892829" cy="1261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Bildobjekt 1028">
            <a:extLst>
              <a:ext uri="{FF2B5EF4-FFF2-40B4-BE49-F238E27FC236}">
                <a16:creationId xmlns:a16="http://schemas.microsoft.com/office/drawing/2014/main" id="{41DE0AD3-050E-4EC9-83FF-3C1B649DD9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50" y="5580112"/>
            <a:ext cx="2112233" cy="1584175"/>
          </a:xfrm>
          <a:prstGeom prst="rect">
            <a:avLst/>
          </a:prstGeom>
        </p:spPr>
      </p:pic>
      <p:pic>
        <p:nvPicPr>
          <p:cNvPr id="1031" name="Bildobjekt 1030">
            <a:extLst>
              <a:ext uri="{FF2B5EF4-FFF2-40B4-BE49-F238E27FC236}">
                <a16:creationId xmlns:a16="http://schemas.microsoft.com/office/drawing/2014/main" id="{F114C9A8-2EDE-4000-B900-CE68CF3C058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00"/>
          <a:stretch/>
        </p:blipFill>
        <p:spPr>
          <a:xfrm>
            <a:off x="3852401" y="5521122"/>
            <a:ext cx="2240895" cy="1499150"/>
          </a:xfrm>
          <a:prstGeom prst="rect">
            <a:avLst/>
          </a:prstGeom>
        </p:spPr>
      </p:pic>
      <p:sp>
        <p:nvSpPr>
          <p:cNvPr id="28" name="Platshållare för text 13">
            <a:extLst>
              <a:ext uri="{FF2B5EF4-FFF2-40B4-BE49-F238E27FC236}">
                <a16:creationId xmlns:a16="http://schemas.microsoft.com/office/drawing/2014/main" id="{C14251FF-153E-453B-8F5B-83BC7EDCDC6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45071" y="1272838"/>
            <a:ext cx="2304000" cy="359767"/>
          </a:xfrm>
        </p:spPr>
        <p:txBody>
          <a:bodyPr/>
          <a:lstStyle/>
          <a:p>
            <a:r>
              <a:rPr lang="sv-SE" dirty="0"/>
              <a:t>Helikoptern</a:t>
            </a:r>
          </a:p>
          <a:p>
            <a:endParaRPr lang="sv-SE" dirty="0"/>
          </a:p>
        </p:txBody>
      </p:sp>
      <p:sp>
        <p:nvSpPr>
          <p:cNvPr id="29" name="Platshållare för text 15">
            <a:extLst>
              <a:ext uri="{FF2B5EF4-FFF2-40B4-BE49-F238E27FC236}">
                <a16:creationId xmlns:a16="http://schemas.microsoft.com/office/drawing/2014/main" id="{70BE4E6C-F992-499A-9F39-DD4EFEF340F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45071" y="1632605"/>
            <a:ext cx="2304000" cy="359767"/>
          </a:xfrm>
        </p:spPr>
        <p:txBody>
          <a:bodyPr/>
          <a:lstStyle/>
          <a:p>
            <a:r>
              <a:rPr lang="sv-SE" dirty="0"/>
              <a:t>Plan 1</a:t>
            </a:r>
          </a:p>
          <a:p>
            <a:endParaRPr lang="sv-SE" dirty="0"/>
          </a:p>
        </p:txBody>
      </p:sp>
      <p:sp>
        <p:nvSpPr>
          <p:cNvPr id="30" name="Platshållare för text 16">
            <a:extLst>
              <a:ext uri="{FF2B5EF4-FFF2-40B4-BE49-F238E27FC236}">
                <a16:creationId xmlns:a16="http://schemas.microsoft.com/office/drawing/2014/main" id="{785E20FB-85CF-4053-8474-69BD48A66E5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45165" y="3792572"/>
            <a:ext cx="2303813" cy="527863"/>
          </a:xfrm>
        </p:spPr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Cykla så fort du kan.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Vad händer?</a:t>
            </a:r>
          </a:p>
        </p:txBody>
      </p:sp>
      <p:pic>
        <p:nvPicPr>
          <p:cNvPr id="4" name="Bildobjekt 3" descr="En bild som visar inomhus, trä, smutsig&#10;&#10;Automatiskt genererad beskrivning">
            <a:extLst>
              <a:ext uri="{FF2B5EF4-FFF2-40B4-BE49-F238E27FC236}">
                <a16:creationId xmlns:a16="http://schemas.microsoft.com/office/drawing/2014/main" id="{15C1519E-4809-4AD8-8A26-2F2694EDE21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376" y="2254534"/>
            <a:ext cx="1695782" cy="127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624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6628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9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sv-SE" sz="1600" dirty="0"/>
              <a:t>Blåshålet</a:t>
            </a:r>
          </a:p>
          <a:p>
            <a:endParaRPr lang="sv-SE" sz="1600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sv-SE" dirty="0"/>
              <a:t>10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20"/>
          </p:nvPr>
        </p:nvSpPr>
        <p:spPr>
          <a:xfrm>
            <a:off x="3691071" y="1584917"/>
            <a:ext cx="2304000" cy="359767"/>
          </a:xfrm>
        </p:spPr>
        <p:txBody>
          <a:bodyPr/>
          <a:lstStyle/>
          <a:p>
            <a:r>
              <a:rPr lang="sv-SE" dirty="0"/>
              <a:t>Plan 2</a:t>
            </a:r>
          </a:p>
          <a:p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21"/>
          </p:nvPr>
        </p:nvSpPr>
        <p:spPr>
          <a:xfrm>
            <a:off x="3582931" y="3624028"/>
            <a:ext cx="2520280" cy="719901"/>
          </a:xfrm>
        </p:spPr>
        <p:txBody>
          <a:bodyPr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Vad händer med badbollen vid hålet?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Hur hårt kan man knuffa till den utan att den ramlar?</a:t>
            </a:r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22"/>
          </p:nvPr>
        </p:nvSpPr>
        <p:spPr>
          <a:xfrm>
            <a:off x="145070" y="4860578"/>
            <a:ext cx="2563850" cy="359767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25"/>
          </p:nvPr>
        </p:nvSpPr>
        <p:spPr>
          <a:xfrm>
            <a:off x="-27384" y="7020272"/>
            <a:ext cx="2657353" cy="995363"/>
          </a:xfrm>
        </p:spPr>
        <p:txBody>
          <a:bodyPr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sv-SE" dirty="0"/>
              <a:t>12</a:t>
            </a:r>
          </a:p>
        </p:txBody>
      </p:sp>
      <p:sp>
        <p:nvSpPr>
          <p:cNvPr id="19" name="Platshållare för text 1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sv-SE" dirty="0"/>
              <a:t>11</a:t>
            </a:r>
          </a:p>
        </p:txBody>
      </p:sp>
      <p:pic>
        <p:nvPicPr>
          <p:cNvPr id="26" name="Bildobjekt 25">
            <a:extLst>
              <a:ext uri="{FF2B5EF4-FFF2-40B4-BE49-F238E27FC236}">
                <a16:creationId xmlns:a16="http://schemas.microsoft.com/office/drawing/2014/main" id="{6EC5B48E-1FCA-45E2-80F5-EEC3CDEDDC9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19"/>
          <a:stretch/>
        </p:blipFill>
        <p:spPr>
          <a:xfrm>
            <a:off x="3864672" y="1901699"/>
            <a:ext cx="1994280" cy="1547325"/>
          </a:xfrm>
          <a:prstGeom prst="rect">
            <a:avLst/>
          </a:prstGeom>
        </p:spPr>
      </p:pic>
      <p:sp>
        <p:nvSpPr>
          <p:cNvPr id="32" name="Platshållare för text 1">
            <a:extLst>
              <a:ext uri="{FF2B5EF4-FFF2-40B4-BE49-F238E27FC236}">
                <a16:creationId xmlns:a16="http://schemas.microsoft.com/office/drawing/2014/main" id="{137D1CEA-5138-4B59-801B-ABFC8158C3B0}"/>
              </a:ext>
            </a:extLst>
          </p:cNvPr>
          <p:cNvSpPr txBox="1">
            <a:spLocks/>
          </p:cNvSpPr>
          <p:nvPr/>
        </p:nvSpPr>
        <p:spPr>
          <a:xfrm>
            <a:off x="145071" y="1260178"/>
            <a:ext cx="2304000" cy="3597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Nexa Light" panose="02000000000000000000" pitchFamily="50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Luftvirveln</a:t>
            </a:r>
            <a:endParaRPr lang="sv-SE" dirty="0"/>
          </a:p>
        </p:txBody>
      </p:sp>
      <p:sp>
        <p:nvSpPr>
          <p:cNvPr id="34" name="Platshållare för text 4">
            <a:extLst>
              <a:ext uri="{FF2B5EF4-FFF2-40B4-BE49-F238E27FC236}">
                <a16:creationId xmlns:a16="http://schemas.microsoft.com/office/drawing/2014/main" id="{2F5727F2-46C6-4504-A6AC-AC1EF6FB3145}"/>
              </a:ext>
            </a:extLst>
          </p:cNvPr>
          <p:cNvSpPr txBox="1">
            <a:spLocks/>
          </p:cNvSpPr>
          <p:nvPr/>
        </p:nvSpPr>
        <p:spPr>
          <a:xfrm>
            <a:off x="62202" y="3569745"/>
            <a:ext cx="2635763" cy="750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b="0" kern="1200">
                <a:solidFill>
                  <a:schemeClr val="tx1"/>
                </a:solidFill>
                <a:latin typeface="Nexa Light" panose="02000000000000000000" pitchFamily="50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itchFamily="34" charset="0"/>
              <a:buChar char="•"/>
            </a:pPr>
            <a:r>
              <a:rPr lang="sv-SE" dirty="0"/>
              <a:t>Titta på virveln, känn på den.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v-SE" dirty="0"/>
              <a:t>Vad tror ni att dimman består av?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v-SE" dirty="0"/>
              <a:t>Vart tar dimman vägen?</a:t>
            </a:r>
          </a:p>
        </p:txBody>
      </p:sp>
      <p:pic>
        <p:nvPicPr>
          <p:cNvPr id="35" name="Bildobjekt 34">
            <a:extLst>
              <a:ext uri="{FF2B5EF4-FFF2-40B4-BE49-F238E27FC236}">
                <a16:creationId xmlns:a16="http://schemas.microsoft.com/office/drawing/2014/main" id="{AE91F9AC-8B3E-4609-B97F-103D5B04F0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60" y="1901699"/>
            <a:ext cx="1732353" cy="1732353"/>
          </a:xfrm>
          <a:prstGeom prst="rect">
            <a:avLst/>
          </a:prstGeom>
        </p:spPr>
      </p:pic>
      <p:sp>
        <p:nvSpPr>
          <p:cNvPr id="36" name="Platshållare för text 7">
            <a:extLst>
              <a:ext uri="{FF2B5EF4-FFF2-40B4-BE49-F238E27FC236}">
                <a16:creationId xmlns:a16="http://schemas.microsoft.com/office/drawing/2014/main" id="{604BF1E2-68E0-4DC0-A67A-3E1546FD733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54435" y="1589314"/>
            <a:ext cx="2304000" cy="359767"/>
          </a:xfrm>
        </p:spPr>
        <p:txBody>
          <a:bodyPr/>
          <a:lstStyle/>
          <a:p>
            <a:r>
              <a:rPr lang="sv-SE" dirty="0"/>
              <a:t>Plan 2</a:t>
            </a:r>
          </a:p>
          <a:p>
            <a:endParaRPr lang="sv-SE" dirty="0"/>
          </a:p>
        </p:txBody>
      </p:sp>
      <p:sp>
        <p:nvSpPr>
          <p:cNvPr id="37" name="Platshållare för text 36">
            <a:extLst>
              <a:ext uri="{FF2B5EF4-FFF2-40B4-BE49-F238E27FC236}">
                <a16:creationId xmlns:a16="http://schemas.microsoft.com/office/drawing/2014/main" id="{78716A52-4218-4786-AFD1-629C6477645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sv-SE" dirty="0"/>
              <a:t>Kosmisk strålning</a:t>
            </a:r>
          </a:p>
        </p:txBody>
      </p:sp>
      <p:sp>
        <p:nvSpPr>
          <p:cNvPr id="38" name="Platshållare för text 37">
            <a:extLst>
              <a:ext uri="{FF2B5EF4-FFF2-40B4-BE49-F238E27FC236}">
                <a16:creationId xmlns:a16="http://schemas.microsoft.com/office/drawing/2014/main" id="{304ED9CF-EC15-4097-9A9D-D1C0652998C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3691071" y="5214845"/>
            <a:ext cx="2304000" cy="359767"/>
          </a:xfrm>
        </p:spPr>
        <p:txBody>
          <a:bodyPr/>
          <a:lstStyle/>
          <a:p>
            <a:r>
              <a:rPr lang="sv-SE" dirty="0"/>
              <a:t>Plan 3</a:t>
            </a:r>
          </a:p>
        </p:txBody>
      </p:sp>
      <p:sp>
        <p:nvSpPr>
          <p:cNvPr id="39" name="Platshållare för text 38">
            <a:extLst>
              <a:ext uri="{FF2B5EF4-FFF2-40B4-BE49-F238E27FC236}">
                <a16:creationId xmlns:a16="http://schemas.microsoft.com/office/drawing/2014/main" id="{39E3A3EA-6BEE-4567-91BE-EE1F8A22740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3564122" y="6460548"/>
            <a:ext cx="2756908" cy="1560164"/>
          </a:xfrm>
        </p:spPr>
        <p:txBody>
          <a:bodyPr>
            <a:normAutofit/>
          </a:bodyPr>
          <a:lstStyle/>
          <a:p>
            <a:r>
              <a:rPr lang="sv-SE" dirty="0"/>
              <a:t>Det finns mycket i luften som vi inte kan se med våra ögon. Experimentet plingar till varje gång den träffas av en sönderfallande atom, som troligtvis kommer från rymden.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Hur ofta plingar den?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Är det lika långt mellan varje pling? Varför?</a:t>
            </a:r>
          </a:p>
        </p:txBody>
      </p:sp>
      <p:pic>
        <p:nvPicPr>
          <p:cNvPr id="1026" name="Picture 2" descr="https://www.tomtit.se/imagevault/publishedmedia/ksbkakx1kqt7igdc7qns/DSC_0329.jpg">
            <a:extLst>
              <a:ext uri="{FF2B5EF4-FFF2-40B4-BE49-F238E27FC236}">
                <a16:creationId xmlns:a16="http://schemas.microsoft.com/office/drawing/2014/main" id="{E7DB1AAF-FB4B-4A4E-9BC9-46EFFB3BD9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0" t="8261" b="7915"/>
          <a:stretch/>
        </p:blipFill>
        <p:spPr bwMode="auto">
          <a:xfrm>
            <a:off x="3786998" y="5484081"/>
            <a:ext cx="2059625" cy="1055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006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6628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1609</TotalTime>
  <Words>249</Words>
  <Application>Microsoft Office PowerPoint</Application>
  <PresentationFormat>Bildspel på skärmen (4:3)</PresentationFormat>
  <Paragraphs>57</Paragraphs>
  <Slides>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Calibri</vt:lpstr>
      <vt:lpstr>Nexa Bold</vt:lpstr>
      <vt:lpstr>Nexa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Telge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Katarina Deneberg (TT)</dc:creator>
  <cp:lastModifiedBy>Mikael Palin (TT)</cp:lastModifiedBy>
  <cp:revision>113</cp:revision>
  <cp:lastPrinted>2012-08-31T08:13:55Z</cp:lastPrinted>
  <dcterms:created xsi:type="dcterms:W3CDTF">2012-07-03T11:21:02Z</dcterms:created>
  <dcterms:modified xsi:type="dcterms:W3CDTF">2021-11-30T10:25:42Z</dcterms:modified>
</cp:coreProperties>
</file>