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8" r:id="rId3"/>
    <p:sldId id="266" r:id="rId4"/>
    <p:sldId id="269" r:id="rId5"/>
    <p:sldId id="271" r:id="rId6"/>
    <p:sldId id="264" r:id="rId7"/>
    <p:sldId id="267" r:id="rId8"/>
    <p:sldId id="270" r:id="rId9"/>
  </p:sldIdLst>
  <p:sldSz cx="6858000" cy="9144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veka Andersson (TT)" initials="VA(" lastIdx="2" clrIdx="0">
    <p:extLst>
      <p:ext uri="{19B8F6BF-5375-455C-9EA6-DF929625EA0E}">
        <p15:presenceInfo xmlns:p15="http://schemas.microsoft.com/office/powerpoint/2012/main" userId="S::viveka.andersson@tomtit.se::52889845-ac09-468a-a58d-419ae33532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C9FB"/>
    <a:srgbClr val="FF66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28" autoAdjust="0"/>
  </p:normalViewPr>
  <p:slideViewPr>
    <p:cSldViewPr>
      <p:cViewPr varScale="1">
        <p:scale>
          <a:sx n="81" d="100"/>
          <a:sy n="81" d="100"/>
        </p:scale>
        <p:origin x="3048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DC40-6F74-49F7-A4A7-DE448189169C}" type="datetimeFigureOut">
              <a:rPr lang="sv-SE" smtClean="0"/>
              <a:t>2021-11-30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7FF4-1DA4-4FE1-A901-607725A5A7E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1773000" y="2339752"/>
            <a:ext cx="3312000" cy="331236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/>
          <p:cNvSpPr txBox="1"/>
          <p:nvPr userDrawn="1"/>
        </p:nvSpPr>
        <p:spPr>
          <a:xfrm>
            <a:off x="1988840" y="2699792"/>
            <a:ext cx="2016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Nexa Bold" panose="02000000000000000000" pitchFamily="50" charset="0"/>
              </a:rPr>
              <a:t>Tänk &amp;</a:t>
            </a:r>
          </a:p>
          <a:p>
            <a:r>
              <a:rPr lang="sv-SE" sz="4000" dirty="0">
                <a:solidFill>
                  <a:schemeClr val="bg1"/>
                </a:solidFill>
                <a:latin typeface="Nexa Bold" panose="02000000000000000000" pitchFamily="50" charset="0"/>
              </a:rPr>
              <a:t>Testa</a:t>
            </a:r>
          </a:p>
          <a:p>
            <a:r>
              <a:rPr lang="sv-SE" sz="2000" dirty="0">
                <a:solidFill>
                  <a:schemeClr val="bg1"/>
                </a:solidFill>
                <a:latin typeface="Nexa Bold" panose="02000000000000000000" pitchFamily="50" charset="0"/>
              </a:rPr>
              <a:t>Kraft &amp; Rörelse</a:t>
            </a:r>
          </a:p>
        </p:txBody>
      </p:sp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2117" y="4131264"/>
            <a:ext cx="1402732" cy="125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ruta 16"/>
          <p:cNvSpPr txBox="1"/>
          <p:nvPr userDrawn="1"/>
        </p:nvSpPr>
        <p:spPr>
          <a:xfrm>
            <a:off x="4373696" y="5344343"/>
            <a:ext cx="711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latin typeface="Chalet-NewYorkNineteenEighty" pitchFamily="34" charset="0"/>
              </a:rPr>
              <a:t>202112</a:t>
            </a:r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40" y="4996877"/>
            <a:ext cx="1273127" cy="497092"/>
          </a:xfrm>
          <a:prstGeom prst="rect">
            <a:avLst/>
          </a:prstGeom>
        </p:spPr>
      </p:pic>
      <p:sp>
        <p:nvSpPr>
          <p:cNvPr id="20" name="Rätvinklig triangel 19"/>
          <p:cNvSpPr/>
          <p:nvPr userDrawn="1"/>
        </p:nvSpPr>
        <p:spPr>
          <a:xfrm rot="10800000">
            <a:off x="4365184" y="2339792"/>
            <a:ext cx="720000" cy="720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13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DC40-6F74-49F7-A4A7-DE448189169C}" type="datetimeFigureOut">
              <a:rPr lang="sv-SE" smtClean="0"/>
              <a:t>2021-11-30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7FF4-1DA4-4FE1-A901-607725A5A7ED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1115616"/>
            <a:ext cx="3312000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145071" y="1260178"/>
            <a:ext cx="2304000" cy="35976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Nexa Light" panose="02000000000000000000" pitchFamily="50" charset="0"/>
              </a:defRPr>
            </a:lvl1pPr>
          </a:lstStyle>
          <a:p>
            <a:pPr lvl="0"/>
            <a:r>
              <a:rPr lang="sv-SE" dirty="0"/>
              <a:t>Experiment</a:t>
            </a:r>
          </a:p>
        </p:txBody>
      </p:sp>
      <p:sp>
        <p:nvSpPr>
          <p:cNvPr id="18" name="Platshållare för text 17"/>
          <p:cNvSpPr>
            <a:spLocks noGrp="1"/>
          </p:cNvSpPr>
          <p:nvPr>
            <p:ph type="body" sz="quarter" idx="14" hasCustomPrompt="1"/>
          </p:nvPr>
        </p:nvSpPr>
        <p:spPr>
          <a:xfrm>
            <a:off x="2300623" y="1151720"/>
            <a:ext cx="900000" cy="900000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7030A0"/>
                </a:solidFill>
                <a:latin typeface="Nexa Bold" panose="02000000000000000000" pitchFamily="50" charset="0"/>
              </a:defRPr>
            </a:lvl1pPr>
          </a:lstStyle>
          <a:p>
            <a:pPr lvl="0"/>
            <a:r>
              <a:rPr lang="sv-SE" dirty="0"/>
              <a:t>10</a:t>
            </a:r>
          </a:p>
        </p:txBody>
      </p:sp>
      <p:sp>
        <p:nvSpPr>
          <p:cNvPr id="21" name="Platshållare för tex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45071" y="1619945"/>
            <a:ext cx="2304000" cy="359767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latin typeface="Nexa Light" panose="02000000000000000000" pitchFamily="50" charset="0"/>
              </a:defRPr>
            </a:lvl1pPr>
          </a:lstStyle>
          <a:p>
            <a:pPr lvl="0"/>
            <a:r>
              <a:rPr lang="sv-SE" dirty="0"/>
              <a:t>Plan </a:t>
            </a:r>
          </a:p>
        </p:txBody>
      </p:sp>
      <p:sp>
        <p:nvSpPr>
          <p:cNvPr id="23" name="Platshållare för text 22"/>
          <p:cNvSpPr>
            <a:spLocks noGrp="1"/>
          </p:cNvSpPr>
          <p:nvPr>
            <p:ph type="body" sz="quarter" idx="17" hasCustomPrompt="1"/>
          </p:nvPr>
        </p:nvSpPr>
        <p:spPr>
          <a:xfrm>
            <a:off x="145165" y="3312412"/>
            <a:ext cx="2303813" cy="995363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Nexa Light" panose="02000000000000000000" pitchFamily="50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68" name="Rektangel 67"/>
          <p:cNvSpPr/>
          <p:nvPr userDrawn="1"/>
        </p:nvSpPr>
        <p:spPr>
          <a:xfrm>
            <a:off x="3546000" y="1115616"/>
            <a:ext cx="3312000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Platshållare för text 15"/>
          <p:cNvSpPr>
            <a:spLocks noGrp="1"/>
          </p:cNvSpPr>
          <p:nvPr>
            <p:ph type="body" sz="quarter" idx="18" hasCustomPrompt="1"/>
          </p:nvPr>
        </p:nvSpPr>
        <p:spPr>
          <a:xfrm>
            <a:off x="3691071" y="1260178"/>
            <a:ext cx="2304000" cy="35976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Nexa Light" panose="02000000000000000000" pitchFamily="50" charset="0"/>
              </a:defRPr>
            </a:lvl1pPr>
          </a:lstStyle>
          <a:p>
            <a:pPr lvl="0"/>
            <a:r>
              <a:rPr lang="sv-SE" dirty="0"/>
              <a:t>Experiment</a:t>
            </a:r>
          </a:p>
        </p:txBody>
      </p:sp>
      <p:sp>
        <p:nvSpPr>
          <p:cNvPr id="71" name="Platshållare för text 17"/>
          <p:cNvSpPr>
            <a:spLocks noGrp="1"/>
          </p:cNvSpPr>
          <p:nvPr>
            <p:ph type="body" sz="quarter" idx="19" hasCustomPrompt="1"/>
          </p:nvPr>
        </p:nvSpPr>
        <p:spPr>
          <a:xfrm>
            <a:off x="5846623" y="1151720"/>
            <a:ext cx="900000" cy="900000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7030A0"/>
                </a:solidFill>
                <a:latin typeface="Nexa Bold" panose="02000000000000000000" pitchFamily="50" charset="0"/>
              </a:defRPr>
            </a:lvl1pPr>
          </a:lstStyle>
          <a:p>
            <a:pPr lvl="0"/>
            <a:r>
              <a:rPr lang="sv-SE" dirty="0"/>
              <a:t>10</a:t>
            </a:r>
          </a:p>
        </p:txBody>
      </p:sp>
      <p:sp>
        <p:nvSpPr>
          <p:cNvPr id="73" name="Platshållare för text 15"/>
          <p:cNvSpPr>
            <a:spLocks noGrp="1"/>
          </p:cNvSpPr>
          <p:nvPr>
            <p:ph type="body" sz="quarter" idx="20" hasCustomPrompt="1"/>
          </p:nvPr>
        </p:nvSpPr>
        <p:spPr>
          <a:xfrm>
            <a:off x="3691071" y="1619945"/>
            <a:ext cx="2304000" cy="359767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latin typeface="Nexa Light" panose="02000000000000000000" pitchFamily="50" charset="0"/>
              </a:defRPr>
            </a:lvl1pPr>
          </a:lstStyle>
          <a:p>
            <a:pPr lvl="0"/>
            <a:r>
              <a:rPr lang="sv-SE" dirty="0"/>
              <a:t>Plan </a:t>
            </a:r>
          </a:p>
        </p:txBody>
      </p:sp>
      <p:sp>
        <p:nvSpPr>
          <p:cNvPr id="74" name="Platshållare för text 22"/>
          <p:cNvSpPr>
            <a:spLocks noGrp="1"/>
          </p:cNvSpPr>
          <p:nvPr>
            <p:ph type="body" sz="quarter" idx="21" hasCustomPrompt="1"/>
          </p:nvPr>
        </p:nvSpPr>
        <p:spPr>
          <a:xfrm>
            <a:off x="3691165" y="3312412"/>
            <a:ext cx="2303813" cy="995363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Nexa Light" panose="02000000000000000000" pitchFamily="50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75" name="Rektangel 74"/>
          <p:cNvSpPr/>
          <p:nvPr userDrawn="1"/>
        </p:nvSpPr>
        <p:spPr>
          <a:xfrm>
            <a:off x="0" y="4716016"/>
            <a:ext cx="3312000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7" name="Platshållare för text 15"/>
          <p:cNvSpPr>
            <a:spLocks noGrp="1"/>
          </p:cNvSpPr>
          <p:nvPr>
            <p:ph type="body" sz="quarter" idx="22" hasCustomPrompt="1"/>
          </p:nvPr>
        </p:nvSpPr>
        <p:spPr>
          <a:xfrm>
            <a:off x="145071" y="4860578"/>
            <a:ext cx="2304000" cy="35976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Nexa Light" panose="02000000000000000000" pitchFamily="50" charset="0"/>
              </a:defRPr>
            </a:lvl1pPr>
          </a:lstStyle>
          <a:p>
            <a:pPr lvl="0"/>
            <a:r>
              <a:rPr lang="sv-SE" dirty="0"/>
              <a:t>Experiment</a:t>
            </a:r>
          </a:p>
        </p:txBody>
      </p:sp>
      <p:sp>
        <p:nvSpPr>
          <p:cNvPr id="78" name="Platshållare för text 17"/>
          <p:cNvSpPr>
            <a:spLocks noGrp="1"/>
          </p:cNvSpPr>
          <p:nvPr>
            <p:ph type="body" sz="quarter" idx="23" hasCustomPrompt="1"/>
          </p:nvPr>
        </p:nvSpPr>
        <p:spPr>
          <a:xfrm>
            <a:off x="2300623" y="4752120"/>
            <a:ext cx="900000" cy="900000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7030A0"/>
                </a:solidFill>
                <a:latin typeface="Nexa Bold" panose="02000000000000000000" pitchFamily="50" charset="0"/>
              </a:defRPr>
            </a:lvl1pPr>
          </a:lstStyle>
          <a:p>
            <a:pPr lvl="0"/>
            <a:r>
              <a:rPr lang="sv-SE" dirty="0"/>
              <a:t>10</a:t>
            </a:r>
          </a:p>
        </p:txBody>
      </p:sp>
      <p:sp>
        <p:nvSpPr>
          <p:cNvPr id="80" name="Platshållare för text 15"/>
          <p:cNvSpPr>
            <a:spLocks noGrp="1"/>
          </p:cNvSpPr>
          <p:nvPr>
            <p:ph type="body" sz="quarter" idx="24" hasCustomPrompt="1"/>
          </p:nvPr>
        </p:nvSpPr>
        <p:spPr>
          <a:xfrm>
            <a:off x="145071" y="5220345"/>
            <a:ext cx="2304000" cy="359767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latin typeface="Nexa Light" panose="02000000000000000000" pitchFamily="50" charset="0"/>
              </a:defRPr>
            </a:lvl1pPr>
          </a:lstStyle>
          <a:p>
            <a:pPr lvl="0"/>
            <a:r>
              <a:rPr lang="sv-SE" dirty="0"/>
              <a:t>Plan </a:t>
            </a:r>
          </a:p>
        </p:txBody>
      </p:sp>
      <p:sp>
        <p:nvSpPr>
          <p:cNvPr id="81" name="Platshållare för text 22"/>
          <p:cNvSpPr>
            <a:spLocks noGrp="1"/>
          </p:cNvSpPr>
          <p:nvPr>
            <p:ph type="body" sz="quarter" idx="25" hasCustomPrompt="1"/>
          </p:nvPr>
        </p:nvSpPr>
        <p:spPr>
          <a:xfrm>
            <a:off x="145165" y="6912812"/>
            <a:ext cx="2303813" cy="995363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Nexa Light" panose="02000000000000000000" pitchFamily="50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82" name="Rektangel 81"/>
          <p:cNvSpPr/>
          <p:nvPr userDrawn="1"/>
        </p:nvSpPr>
        <p:spPr>
          <a:xfrm>
            <a:off x="3546000" y="4716016"/>
            <a:ext cx="3312000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4" name="Platshållare för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3691071" y="4860578"/>
            <a:ext cx="2304000" cy="35976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Nexa Light" panose="02000000000000000000" pitchFamily="50" charset="0"/>
              </a:defRPr>
            </a:lvl1pPr>
          </a:lstStyle>
          <a:p>
            <a:pPr lvl="0"/>
            <a:r>
              <a:rPr lang="sv-SE" dirty="0"/>
              <a:t>Experiment</a:t>
            </a:r>
          </a:p>
        </p:txBody>
      </p:sp>
      <p:sp>
        <p:nvSpPr>
          <p:cNvPr id="85" name="Platshållare för text 17"/>
          <p:cNvSpPr>
            <a:spLocks noGrp="1"/>
          </p:cNvSpPr>
          <p:nvPr>
            <p:ph type="body" sz="quarter" idx="27" hasCustomPrompt="1"/>
          </p:nvPr>
        </p:nvSpPr>
        <p:spPr>
          <a:xfrm>
            <a:off x="5846623" y="4752120"/>
            <a:ext cx="900000" cy="900000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7030A0"/>
                </a:solidFill>
                <a:latin typeface="Nexa Bold" panose="02000000000000000000" pitchFamily="50" charset="0"/>
              </a:defRPr>
            </a:lvl1pPr>
          </a:lstStyle>
          <a:p>
            <a:pPr lvl="0"/>
            <a:r>
              <a:rPr lang="sv-SE" dirty="0"/>
              <a:t>10</a:t>
            </a:r>
          </a:p>
        </p:txBody>
      </p:sp>
      <p:sp>
        <p:nvSpPr>
          <p:cNvPr id="87" name="Platshållare för text 15"/>
          <p:cNvSpPr>
            <a:spLocks noGrp="1"/>
          </p:cNvSpPr>
          <p:nvPr>
            <p:ph type="body" sz="quarter" idx="28" hasCustomPrompt="1"/>
          </p:nvPr>
        </p:nvSpPr>
        <p:spPr>
          <a:xfrm>
            <a:off x="3691071" y="5220345"/>
            <a:ext cx="2304000" cy="359767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latin typeface="Nexa Light" panose="02000000000000000000" pitchFamily="50" charset="0"/>
              </a:defRPr>
            </a:lvl1pPr>
          </a:lstStyle>
          <a:p>
            <a:pPr lvl="0"/>
            <a:r>
              <a:rPr lang="sv-SE" dirty="0"/>
              <a:t>Plan </a:t>
            </a:r>
          </a:p>
        </p:txBody>
      </p:sp>
      <p:sp>
        <p:nvSpPr>
          <p:cNvPr id="88" name="Platshållare för text 22"/>
          <p:cNvSpPr>
            <a:spLocks noGrp="1"/>
          </p:cNvSpPr>
          <p:nvPr>
            <p:ph type="body" sz="quarter" idx="29" hasCustomPrompt="1"/>
          </p:nvPr>
        </p:nvSpPr>
        <p:spPr>
          <a:xfrm>
            <a:off x="3691165" y="6912812"/>
            <a:ext cx="2303813" cy="995363"/>
          </a:xfrm>
        </p:spPr>
        <p:txBody>
          <a:bodyPr anchor="b">
            <a:normAutofit/>
          </a:bodyPr>
          <a:lstStyle>
            <a:lvl1pPr marL="0" indent="0">
              <a:buNone/>
              <a:defRPr sz="1100" b="1">
                <a:latin typeface="Nexa Light" panose="02000000000000000000" pitchFamily="50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pic>
        <p:nvPicPr>
          <p:cNvPr id="56" name="Picture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3256" y="3514808"/>
            <a:ext cx="709222" cy="63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9255" y="3514808"/>
            <a:ext cx="709222" cy="63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9256" y="7112652"/>
            <a:ext cx="709222" cy="63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3255" y="7112652"/>
            <a:ext cx="709222" cy="63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Bildobjekt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32" y="4090209"/>
            <a:ext cx="769542" cy="333875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834" y="4109753"/>
            <a:ext cx="769542" cy="333875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834" y="7691004"/>
            <a:ext cx="769542" cy="333875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457" y="7691004"/>
            <a:ext cx="769542" cy="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5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</p:spPr>
        <p:txBody>
          <a:bodyPr/>
          <a:lstStyle/>
          <a:p>
            <a:fld id="{BD7FDC40-6F74-49F7-A4A7-DE448189169C}" type="datetimeFigureOut">
              <a:rPr lang="sv-SE" smtClean="0"/>
              <a:t>2021-11-30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</p:spPr>
        <p:txBody>
          <a:bodyPr/>
          <a:lstStyle/>
          <a:p>
            <a:fld id="{07877FF4-1DA4-4FE1-A901-607725A5A7ED}" type="slidenum">
              <a:rPr lang="sv-SE" smtClean="0"/>
              <a:t>‹#›</a:t>
            </a:fld>
            <a:endParaRPr lang="sv-SE"/>
          </a:p>
        </p:txBody>
      </p:sp>
      <p:sp>
        <p:nvSpPr>
          <p:cNvPr id="38" name="Rektangel 37"/>
          <p:cNvSpPr/>
          <p:nvPr userDrawn="1"/>
        </p:nvSpPr>
        <p:spPr>
          <a:xfrm>
            <a:off x="-1" y="1115616"/>
            <a:ext cx="3312000" cy="331236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textruta 39"/>
          <p:cNvSpPr txBox="1"/>
          <p:nvPr userDrawn="1"/>
        </p:nvSpPr>
        <p:spPr>
          <a:xfrm>
            <a:off x="215839" y="1475656"/>
            <a:ext cx="2016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Nexa Bold" panose="02000000000000000000" pitchFamily="50" charset="0"/>
              </a:rPr>
              <a:t>Tänk &amp;</a:t>
            </a:r>
          </a:p>
          <a:p>
            <a:r>
              <a:rPr lang="sv-SE" sz="4000" dirty="0">
                <a:solidFill>
                  <a:schemeClr val="bg1"/>
                </a:solidFill>
                <a:latin typeface="Nexa Bold" panose="02000000000000000000" pitchFamily="50" charset="0"/>
              </a:rPr>
              <a:t>Testa</a:t>
            </a:r>
          </a:p>
          <a:p>
            <a:r>
              <a:rPr lang="sv-SE" sz="2000" dirty="0">
                <a:solidFill>
                  <a:schemeClr val="bg1"/>
                </a:solidFill>
                <a:latin typeface="Nexa Bold" panose="02000000000000000000" pitchFamily="50" charset="0"/>
              </a:rPr>
              <a:t>Kraft &amp; Rörelse</a:t>
            </a:r>
          </a:p>
        </p:txBody>
      </p:sp>
      <p:pic>
        <p:nvPicPr>
          <p:cNvPr id="41" name="Picture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2811" y="2980758"/>
            <a:ext cx="1402732" cy="125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ktangel 41"/>
          <p:cNvSpPr/>
          <p:nvPr userDrawn="1"/>
        </p:nvSpPr>
        <p:spPr>
          <a:xfrm>
            <a:off x="3546000" y="1115616"/>
            <a:ext cx="3312000" cy="331236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textruta 43"/>
          <p:cNvSpPr txBox="1"/>
          <p:nvPr userDrawn="1"/>
        </p:nvSpPr>
        <p:spPr>
          <a:xfrm>
            <a:off x="3761840" y="1475656"/>
            <a:ext cx="2016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Nexa Bold" panose="02000000000000000000" pitchFamily="50" charset="0"/>
              </a:rPr>
              <a:t>Tänk &amp;</a:t>
            </a:r>
          </a:p>
          <a:p>
            <a:r>
              <a:rPr lang="sv-SE" sz="4000" dirty="0">
                <a:solidFill>
                  <a:schemeClr val="bg1"/>
                </a:solidFill>
                <a:latin typeface="Nexa Bold" panose="02000000000000000000" pitchFamily="50" charset="0"/>
              </a:rPr>
              <a:t>Testa</a:t>
            </a:r>
          </a:p>
          <a:p>
            <a:r>
              <a:rPr lang="sv-SE" sz="2000" dirty="0">
                <a:solidFill>
                  <a:schemeClr val="bg1"/>
                </a:solidFill>
                <a:latin typeface="Nexa Bold" panose="02000000000000000000" pitchFamily="50" charset="0"/>
              </a:rPr>
              <a:t>Kraft &amp; Rörelse</a:t>
            </a:r>
          </a:p>
        </p:txBody>
      </p:sp>
      <p:pic>
        <p:nvPicPr>
          <p:cNvPr id="45" name="Picture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4760" y="2980758"/>
            <a:ext cx="1402732" cy="125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ktangel 45"/>
          <p:cNvSpPr/>
          <p:nvPr userDrawn="1"/>
        </p:nvSpPr>
        <p:spPr>
          <a:xfrm>
            <a:off x="3546000" y="4716016"/>
            <a:ext cx="3312000" cy="331236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textruta 47"/>
          <p:cNvSpPr txBox="1"/>
          <p:nvPr userDrawn="1"/>
        </p:nvSpPr>
        <p:spPr>
          <a:xfrm>
            <a:off x="3761840" y="5076056"/>
            <a:ext cx="2016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Nexa Bold" panose="02000000000000000000" pitchFamily="50" charset="0"/>
              </a:rPr>
              <a:t>Tänk &amp;</a:t>
            </a:r>
          </a:p>
          <a:p>
            <a:r>
              <a:rPr lang="sv-SE" sz="4000" dirty="0">
                <a:solidFill>
                  <a:schemeClr val="bg1"/>
                </a:solidFill>
                <a:latin typeface="Nexa Bold" panose="02000000000000000000" pitchFamily="50" charset="0"/>
              </a:rPr>
              <a:t>Testa</a:t>
            </a:r>
          </a:p>
          <a:p>
            <a:r>
              <a:rPr lang="sv-SE" sz="2000" dirty="0">
                <a:solidFill>
                  <a:schemeClr val="bg1"/>
                </a:solidFill>
                <a:latin typeface="Nexa Bold" panose="02000000000000000000" pitchFamily="50" charset="0"/>
              </a:rPr>
              <a:t>Kraft &amp; Rörelse</a:t>
            </a:r>
          </a:p>
        </p:txBody>
      </p:sp>
      <p:pic>
        <p:nvPicPr>
          <p:cNvPr id="49" name="Picture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4636" y="6569672"/>
            <a:ext cx="1402732" cy="125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ktangel 49"/>
          <p:cNvSpPr/>
          <p:nvPr userDrawn="1"/>
        </p:nvSpPr>
        <p:spPr>
          <a:xfrm>
            <a:off x="-1" y="4716016"/>
            <a:ext cx="3312000" cy="331236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textruta 51"/>
          <p:cNvSpPr txBox="1"/>
          <p:nvPr userDrawn="1"/>
        </p:nvSpPr>
        <p:spPr>
          <a:xfrm>
            <a:off x="215839" y="5076056"/>
            <a:ext cx="2016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Nexa Bold" panose="02000000000000000000" pitchFamily="50" charset="0"/>
              </a:rPr>
              <a:t>Tänk &amp;</a:t>
            </a:r>
          </a:p>
          <a:p>
            <a:r>
              <a:rPr lang="sv-SE" sz="4000" dirty="0">
                <a:solidFill>
                  <a:schemeClr val="bg1"/>
                </a:solidFill>
                <a:latin typeface="Nexa Bold" panose="02000000000000000000" pitchFamily="50" charset="0"/>
              </a:rPr>
              <a:t>Testa</a:t>
            </a:r>
          </a:p>
          <a:p>
            <a:r>
              <a:rPr lang="sv-SE" sz="2000" dirty="0">
                <a:solidFill>
                  <a:schemeClr val="bg1"/>
                </a:solidFill>
                <a:latin typeface="Nexa Bold" panose="02000000000000000000" pitchFamily="50" charset="0"/>
              </a:rPr>
              <a:t>Kraft &amp; Rörelse</a:t>
            </a:r>
          </a:p>
        </p:txBody>
      </p:sp>
      <p:sp>
        <p:nvSpPr>
          <p:cNvPr id="20" name="textruta 19"/>
          <p:cNvSpPr txBox="1"/>
          <p:nvPr userDrawn="1"/>
        </p:nvSpPr>
        <p:spPr>
          <a:xfrm>
            <a:off x="2582208" y="4150984"/>
            <a:ext cx="72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latin typeface="Chalet-NewYorkNineteenEighty" pitchFamily="34" charset="0"/>
              </a:rPr>
              <a:t>202112</a:t>
            </a:r>
          </a:p>
        </p:txBody>
      </p:sp>
      <p:sp>
        <p:nvSpPr>
          <p:cNvPr id="21" name="textruta 20"/>
          <p:cNvSpPr txBox="1"/>
          <p:nvPr userDrawn="1"/>
        </p:nvSpPr>
        <p:spPr>
          <a:xfrm>
            <a:off x="2587103" y="7751385"/>
            <a:ext cx="72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latin typeface="Chalet-NewYorkNineteenEighty" pitchFamily="34" charset="0"/>
              </a:rPr>
              <a:t>202112</a:t>
            </a:r>
          </a:p>
        </p:txBody>
      </p:sp>
      <p:sp>
        <p:nvSpPr>
          <p:cNvPr id="22" name="textruta 21"/>
          <p:cNvSpPr txBox="1"/>
          <p:nvPr userDrawn="1"/>
        </p:nvSpPr>
        <p:spPr>
          <a:xfrm>
            <a:off x="6117497" y="4150984"/>
            <a:ext cx="740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latin typeface="Chalet-NewYorkNineteenEighty" pitchFamily="34" charset="0"/>
              </a:rPr>
              <a:t>202112</a:t>
            </a:r>
          </a:p>
        </p:txBody>
      </p:sp>
      <p:sp>
        <p:nvSpPr>
          <p:cNvPr id="23" name="textruta 22"/>
          <p:cNvSpPr txBox="1"/>
          <p:nvPr userDrawn="1"/>
        </p:nvSpPr>
        <p:spPr>
          <a:xfrm>
            <a:off x="6117497" y="7751385"/>
            <a:ext cx="740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latin typeface="Chalet-NewYorkNineteenEighty" pitchFamily="34" charset="0"/>
              </a:rPr>
              <a:t>202112</a:t>
            </a:r>
          </a:p>
        </p:txBody>
      </p:sp>
      <p:sp>
        <p:nvSpPr>
          <p:cNvPr id="59" name="Rätvinklig triangel 58"/>
          <p:cNvSpPr/>
          <p:nvPr userDrawn="1"/>
        </p:nvSpPr>
        <p:spPr>
          <a:xfrm rot="10800000">
            <a:off x="2587104" y="1120552"/>
            <a:ext cx="720000" cy="720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0" name="Picture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8217" y="6546741"/>
            <a:ext cx="1402732" cy="125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88788"/>
            <a:ext cx="1397294" cy="545573"/>
          </a:xfrm>
          <a:prstGeom prst="rect">
            <a:avLst/>
          </a:prstGeom>
        </p:spPr>
      </p:pic>
      <p:pic>
        <p:nvPicPr>
          <p:cNvPr id="61" name="Bildobjekt 6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206" y="3596506"/>
            <a:ext cx="1397294" cy="545573"/>
          </a:xfrm>
          <a:prstGeom prst="rect">
            <a:avLst/>
          </a:prstGeom>
        </p:spPr>
      </p:pic>
      <p:pic>
        <p:nvPicPr>
          <p:cNvPr id="62" name="Bildobjekt 6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7154022"/>
            <a:ext cx="1397294" cy="545573"/>
          </a:xfrm>
          <a:prstGeom prst="rect">
            <a:avLst/>
          </a:prstGeom>
        </p:spPr>
      </p:pic>
      <p:pic>
        <p:nvPicPr>
          <p:cNvPr id="63" name="Bildobjekt 6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206" y="7156221"/>
            <a:ext cx="1397294" cy="545573"/>
          </a:xfrm>
          <a:prstGeom prst="rect">
            <a:avLst/>
          </a:prstGeom>
        </p:spPr>
      </p:pic>
      <p:sp>
        <p:nvSpPr>
          <p:cNvPr id="64" name="Rätvinklig triangel 63"/>
          <p:cNvSpPr/>
          <p:nvPr userDrawn="1"/>
        </p:nvSpPr>
        <p:spPr>
          <a:xfrm rot="10800000">
            <a:off x="6138000" y="1120552"/>
            <a:ext cx="720000" cy="720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Rätvinklig triangel 64"/>
          <p:cNvSpPr/>
          <p:nvPr userDrawn="1"/>
        </p:nvSpPr>
        <p:spPr>
          <a:xfrm rot="10800000">
            <a:off x="2587104" y="4730798"/>
            <a:ext cx="720000" cy="720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Rätvinklig triangel 65"/>
          <p:cNvSpPr/>
          <p:nvPr userDrawn="1"/>
        </p:nvSpPr>
        <p:spPr>
          <a:xfrm rot="10800000">
            <a:off x="6117498" y="4705006"/>
            <a:ext cx="720000" cy="720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03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FDC40-6F74-49F7-A4A7-DE448189169C}" type="datetimeFigureOut">
              <a:rPr lang="sv-SE" smtClean="0"/>
              <a:t>2021-11-30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7FF4-1DA4-4FE1-A901-607725A5A7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102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>
          <a:xfrm>
            <a:off x="145070" y="1260178"/>
            <a:ext cx="2707865" cy="359767"/>
          </a:xfrm>
        </p:spPr>
        <p:txBody>
          <a:bodyPr/>
          <a:lstStyle/>
          <a:p>
            <a:r>
              <a:rPr lang="sv-SE" dirty="0"/>
              <a:t>Hiss med block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1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Plan 1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7"/>
          </p:nvPr>
        </p:nvSpPr>
        <p:spPr>
          <a:xfrm>
            <a:off x="145164" y="3335451"/>
            <a:ext cx="2303813" cy="995363"/>
          </a:xfrm>
        </p:spPr>
        <p:txBody>
          <a:bodyPr>
            <a:noAutofit/>
          </a:bodyPr>
          <a:lstStyle/>
          <a:p>
            <a:r>
              <a:rPr lang="sv-SE" sz="1000" b="0" dirty="0"/>
              <a:t>Prova att hissa upp dig själv i stolarna!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Är det olika lätt eller tungt? Varför?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Hur många trissor finns det som påverkar situationen?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Hur mycket rep går det åt för att hissa upp dig själv 50 cm. Prova båda stolarna.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>
          <a:xfrm>
            <a:off x="3670710" y="1260178"/>
            <a:ext cx="2304000" cy="359767"/>
          </a:xfrm>
        </p:spPr>
        <p:txBody>
          <a:bodyPr/>
          <a:lstStyle/>
          <a:p>
            <a:r>
              <a:rPr lang="sv-SE" dirty="0"/>
              <a:t>Stora hävstången</a:t>
            </a:r>
          </a:p>
          <a:p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v-SE" dirty="0"/>
              <a:t>2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 dirty="0"/>
              <a:t>Plan 1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21"/>
          </p:nvPr>
        </p:nvSpPr>
        <p:spPr>
          <a:xfrm>
            <a:off x="3691071" y="3288059"/>
            <a:ext cx="2244949" cy="995363"/>
          </a:xfrm>
        </p:spPr>
        <p:txBody>
          <a:bodyPr>
            <a:no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v-SE" sz="1000" b="0" dirty="0"/>
              <a:t>Kan du lyfta 100 kg?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v-SE" sz="1000" b="0" dirty="0"/>
              <a:t>Känns det lika tungt när du drar i de olika repen? Varför?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v-SE" sz="1000" b="0" dirty="0"/>
              <a:t>Hur stor massa måste en person ha för att kunna lyfta vikten genom att hänga i det innersta repet?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22"/>
          </p:nvPr>
        </p:nvSpPr>
        <p:spPr>
          <a:xfrm>
            <a:off x="109537" y="4848933"/>
            <a:ext cx="2304000" cy="359767"/>
          </a:xfrm>
        </p:spPr>
        <p:txBody>
          <a:bodyPr/>
          <a:lstStyle/>
          <a:p>
            <a:r>
              <a:rPr lang="sv-SE" dirty="0"/>
              <a:t>Piruetten</a:t>
            </a:r>
          </a:p>
          <a:p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sv-SE" dirty="0"/>
              <a:t>3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25"/>
          </p:nvPr>
        </p:nvSpPr>
        <p:spPr>
          <a:xfrm>
            <a:off x="215267" y="6562674"/>
            <a:ext cx="2403566" cy="1186447"/>
          </a:xfrm>
        </p:spPr>
        <p:txBody>
          <a:bodyPr>
            <a:noAutofit/>
          </a:bodyPr>
          <a:lstStyle/>
          <a:p>
            <a:r>
              <a:rPr lang="sv-SE" sz="1000" b="0" dirty="0"/>
              <a:t>Ställ dig på plattan och snurra </a:t>
            </a:r>
          </a:p>
          <a:p>
            <a:r>
              <a:rPr lang="sv-SE" sz="1000" b="0" dirty="0"/>
              <a:t>runt stolpen. Prova olika rörelser och fundera över: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Vilka rörelser kan ändra hastigheten?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Varför ändras hastigheten?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26"/>
          </p:nvPr>
        </p:nvSpPr>
        <p:spPr>
          <a:xfrm>
            <a:off x="3670710" y="4860578"/>
            <a:ext cx="2304000" cy="359767"/>
          </a:xfrm>
        </p:spPr>
        <p:txBody>
          <a:bodyPr/>
          <a:lstStyle/>
          <a:p>
            <a:r>
              <a:rPr lang="sv-SE" dirty="0" err="1"/>
              <a:t>Magnetbron</a:t>
            </a:r>
            <a:endParaRPr lang="sv-SE" dirty="0"/>
          </a:p>
          <a:p>
            <a:endParaRPr lang="sv-SE" dirty="0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sv-SE" dirty="0"/>
              <a:t>4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sv-SE" dirty="0"/>
              <a:t>Plan 1</a:t>
            </a:r>
          </a:p>
          <a:p>
            <a:endParaRPr lang="sv-SE" dirty="0"/>
          </a:p>
        </p:txBody>
      </p:sp>
      <p:sp>
        <p:nvSpPr>
          <p:cNvPr id="17" name="Platshållare för text 16"/>
          <p:cNvSpPr>
            <a:spLocks noGrp="1"/>
          </p:cNvSpPr>
          <p:nvPr>
            <p:ph type="body" sz="quarter" idx="29"/>
          </p:nvPr>
        </p:nvSpPr>
        <p:spPr>
          <a:xfrm>
            <a:off x="3689080" y="6645493"/>
            <a:ext cx="2075877" cy="1186447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Bygg en valvbro.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Bygg något vågrätt, så långt som möjligt.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Bygg något lodrätt, så långt som möjligt.</a:t>
            </a:r>
          </a:p>
          <a:p>
            <a:r>
              <a:rPr lang="sv-SE" sz="1000" b="0" dirty="0"/>
              <a:t>Dokumentera din konstruktion</a:t>
            </a:r>
            <a:r>
              <a:rPr lang="sv-SE" sz="1200" b="0" dirty="0"/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32A5CC-F9FA-4F40-84DA-9623FAD94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0" y="1948734"/>
            <a:ext cx="1177927" cy="78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B782271-F05A-4381-A67D-FD8FD0CCE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27" y="1921541"/>
            <a:ext cx="1245536" cy="113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F0B8F10-A713-41A6-99B7-9587F7179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39" y="5580112"/>
            <a:ext cx="992441" cy="9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ruta 19">
            <a:extLst>
              <a:ext uri="{FF2B5EF4-FFF2-40B4-BE49-F238E27FC236}">
                <a16:creationId xmlns:a16="http://schemas.microsoft.com/office/drawing/2014/main" id="{6E577146-0A4A-41F9-AE70-17D63C6B5DAA}"/>
              </a:ext>
            </a:extLst>
          </p:cNvPr>
          <p:cNvSpPr txBox="1"/>
          <p:nvPr/>
        </p:nvSpPr>
        <p:spPr>
          <a:xfrm>
            <a:off x="109537" y="5220345"/>
            <a:ext cx="130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latin typeface="Nexa Light" panose="02000000000000000000" pitchFamily="50" charset="0"/>
              </a:rPr>
              <a:t>Plan 1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3AE1DFC-9373-4E2E-B062-9242FBD0E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77" y="5471772"/>
            <a:ext cx="1473723" cy="98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85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67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Sköldpaddan</a:t>
            </a:r>
          </a:p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5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5"/>
          </p:nvPr>
        </p:nvSpPr>
        <p:spPr>
          <a:xfrm>
            <a:off x="169517" y="1631433"/>
            <a:ext cx="2279554" cy="287759"/>
          </a:xfrm>
        </p:spPr>
        <p:txBody>
          <a:bodyPr/>
          <a:lstStyle/>
          <a:p>
            <a:r>
              <a:rPr lang="sv-SE" dirty="0"/>
              <a:t>Plan 1 Kraft &amp; Rörelse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7"/>
          </p:nvPr>
        </p:nvSpPr>
        <p:spPr>
          <a:xfrm>
            <a:off x="169517" y="2851154"/>
            <a:ext cx="2972526" cy="1571765"/>
          </a:xfrm>
        </p:spPr>
        <p:txBody>
          <a:bodyPr>
            <a:noAutofit/>
          </a:bodyPr>
          <a:lstStyle/>
          <a:p>
            <a:r>
              <a:rPr lang="sv-SE" sz="1000" b="0" dirty="0"/>
              <a:t>Prova att ta en tur med sköldpaddan.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Fundera över i vilken riktning </a:t>
            </a:r>
          </a:p>
          <a:p>
            <a:r>
              <a:rPr lang="sv-SE" sz="1000" b="0" dirty="0"/>
              <a:t>     sköldpaddan rör sig i förhållande till </a:t>
            </a:r>
          </a:p>
          <a:p>
            <a:r>
              <a:rPr lang="sv-SE" sz="1000" b="0" dirty="0"/>
              <a:t>     hur du skapar fart.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Hur gör du för att öka </a:t>
            </a:r>
          </a:p>
          <a:p>
            <a:r>
              <a:rPr lang="sv-SE" sz="1000" b="0" dirty="0"/>
              <a:t>    farten?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b="0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>
          <a:xfrm>
            <a:off x="3679894" y="1626864"/>
            <a:ext cx="2304000" cy="359767"/>
          </a:xfrm>
        </p:spPr>
        <p:txBody>
          <a:bodyPr/>
          <a:lstStyle/>
          <a:p>
            <a:r>
              <a:rPr lang="sv-SE" sz="1400" dirty="0"/>
              <a:t>Plan 1 Kraft &amp; Rörelse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21"/>
          </p:nvPr>
        </p:nvSpPr>
        <p:spPr>
          <a:xfrm>
            <a:off x="3691071" y="2740633"/>
            <a:ext cx="2304000" cy="1513724"/>
          </a:xfrm>
        </p:spPr>
        <p:txBody>
          <a:bodyPr>
            <a:noAutofit/>
          </a:bodyPr>
          <a:lstStyle/>
          <a:p>
            <a:endParaRPr lang="sv-SE" b="0" dirty="0"/>
          </a:p>
          <a:p>
            <a:endParaRPr lang="sv-SE" b="0" dirty="0"/>
          </a:p>
          <a:p>
            <a:r>
              <a:rPr lang="sv-SE" sz="1000" b="0" dirty="0"/>
              <a:t>Utgå från kugghjulet med vev.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Hur får du ett kugghjul att byta riktning?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Hur får du ett kugghjul att snurra fortare?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Hur får du ett kugghjul att snurra lika fort och åt samma håll?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sv-SE" dirty="0"/>
              <a:t>Genväg-senväg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sv-SE" dirty="0"/>
              <a:t>Plan 1 Kraft &amp; Rörelse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25"/>
          </p:nvPr>
        </p:nvSpPr>
        <p:spPr>
          <a:xfrm>
            <a:off x="169517" y="6822799"/>
            <a:ext cx="2331012" cy="1077876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Vilken bana tror du kommer gå snabbast? Varför?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Testa sedan banorna, gärna flera gånger, och diskutera resultatet i gruppen. 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sv-SE" dirty="0"/>
              <a:t>Vattenplaningen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sv-SE" dirty="0"/>
              <a:t>8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28"/>
          </p:nvPr>
        </p:nvSpPr>
        <p:spPr>
          <a:xfrm>
            <a:off x="3691070" y="5220345"/>
            <a:ext cx="2546241" cy="359767"/>
          </a:xfrm>
        </p:spPr>
        <p:txBody>
          <a:bodyPr/>
          <a:lstStyle/>
          <a:p>
            <a:r>
              <a:rPr lang="sv-SE" dirty="0"/>
              <a:t>Plan 2 Vattenavdelningen</a:t>
            </a:r>
          </a:p>
        </p:txBody>
      </p:sp>
      <p:sp>
        <p:nvSpPr>
          <p:cNvPr id="17" name="Platshållare för text 16"/>
          <p:cNvSpPr>
            <a:spLocks noGrp="1"/>
          </p:cNvSpPr>
          <p:nvPr>
            <p:ph type="body" sz="quarter" idx="29"/>
          </p:nvPr>
        </p:nvSpPr>
        <p:spPr>
          <a:xfrm>
            <a:off x="3606502" y="6203963"/>
            <a:ext cx="2388569" cy="1703252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Testa att rotera bowlingklotet.  Hur känns det?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Vad påverkar risken för vattenplaning när man kör cykel, bil eller moped på en våt vägbana?</a:t>
            </a:r>
          </a:p>
        </p:txBody>
      </p:sp>
      <p:sp>
        <p:nvSpPr>
          <p:cNvPr id="22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5877272" y="1115616"/>
            <a:ext cx="900000" cy="900000"/>
          </a:xfrm>
        </p:spPr>
        <p:txBody>
          <a:bodyPr/>
          <a:lstStyle/>
          <a:p>
            <a:r>
              <a:rPr lang="sv-SE" dirty="0"/>
              <a:t>6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sv-SE" dirty="0"/>
              <a:t>7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2A7F6747-3C64-4B11-B14E-1A998B986B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163" y="5521313"/>
            <a:ext cx="1612919" cy="120968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9318062-6E0C-45E1-960F-0C18ED7B2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4"/>
          <a:stretch/>
        </p:blipFill>
        <p:spPr bwMode="auto">
          <a:xfrm>
            <a:off x="236924" y="5521313"/>
            <a:ext cx="1356040" cy="14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29A42F5-6096-45FF-B02E-3332A2DD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1" y="1991201"/>
            <a:ext cx="1654175" cy="92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3C4383C-9351-4E42-B052-CC82DF18B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81" y="2032208"/>
            <a:ext cx="1645602" cy="88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AE51ED2B-4DBD-4B22-8ABC-A13873F56EFE}"/>
              </a:ext>
            </a:extLst>
          </p:cNvPr>
          <p:cNvSpPr txBox="1"/>
          <p:nvPr/>
        </p:nvSpPr>
        <p:spPr>
          <a:xfrm>
            <a:off x="3657699" y="1260178"/>
            <a:ext cx="196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Nexa Light" panose="02000000000000000000" pitchFamily="50" charset="0"/>
              </a:rPr>
              <a:t>Kuggdrift</a:t>
            </a:r>
          </a:p>
        </p:txBody>
      </p:sp>
    </p:spTree>
    <p:extLst>
      <p:ext uri="{BB962C8B-B14F-4D97-AF65-F5344CB8AC3E}">
        <p14:creationId xmlns:p14="http://schemas.microsoft.com/office/powerpoint/2010/main" val="1378530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672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>
          <a:xfrm>
            <a:off x="145070" y="1260178"/>
            <a:ext cx="2539695" cy="359767"/>
          </a:xfrm>
        </p:spPr>
        <p:txBody>
          <a:bodyPr/>
          <a:lstStyle/>
          <a:p>
            <a:r>
              <a:rPr lang="sv-SE" dirty="0"/>
              <a:t>Accelerationsbanan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9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5"/>
          </p:nvPr>
        </p:nvSpPr>
        <p:spPr>
          <a:xfrm>
            <a:off x="145071" y="1632411"/>
            <a:ext cx="2304000" cy="359767"/>
          </a:xfrm>
        </p:spPr>
        <p:txBody>
          <a:bodyPr/>
          <a:lstStyle/>
          <a:p>
            <a:r>
              <a:rPr lang="sv-SE" dirty="0"/>
              <a:t>Plan 1 Kraft&amp; Rörelse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7"/>
          </p:nvPr>
        </p:nvSpPr>
        <p:spPr>
          <a:xfrm>
            <a:off x="145258" y="3303889"/>
            <a:ext cx="2303813" cy="980977"/>
          </a:xfrm>
        </p:spPr>
        <p:txBody>
          <a:bodyPr>
            <a:noAutofit/>
          </a:bodyPr>
          <a:lstStyle/>
          <a:p>
            <a:r>
              <a:rPr lang="sv-SE" sz="1000" b="0" dirty="0"/>
              <a:t>Ställ klockorna med samma avstånd från varandra.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Hur plingar det när du släpper kulan?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Hur ska du placera klockorna för att få samma tid mellan plingen?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Magnetpendeln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v-SE" dirty="0"/>
              <a:t>10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21"/>
          </p:nvPr>
        </p:nvSpPr>
        <p:spPr>
          <a:xfrm>
            <a:off x="3688399" y="3161742"/>
            <a:ext cx="2402131" cy="1103927"/>
          </a:xfrm>
        </p:spPr>
        <p:txBody>
          <a:bodyPr>
            <a:noAutofit/>
          </a:bodyPr>
          <a:lstStyle/>
          <a:p>
            <a:r>
              <a:rPr lang="sv-SE" sz="1000" b="0" dirty="0"/>
              <a:t>Lika poler stöter bort varandra och olika poler dras mot varandra. Sätt lite fart på pendeln.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Vad kan du säga om magneternas poler?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Går det att få pendeln att stanna i mitten? 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22"/>
          </p:nvPr>
        </p:nvSpPr>
        <p:spPr>
          <a:xfrm>
            <a:off x="145070" y="4860579"/>
            <a:ext cx="2419833" cy="359494"/>
          </a:xfrm>
        </p:spPr>
        <p:txBody>
          <a:bodyPr/>
          <a:lstStyle/>
          <a:p>
            <a:r>
              <a:rPr lang="sv-SE" dirty="0"/>
              <a:t>Generator/ motor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sv-SE" dirty="0"/>
              <a:t>11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sv-SE" dirty="0"/>
              <a:t>Plan 1 Kraft&amp; rörelse</a:t>
            </a:r>
          </a:p>
          <a:p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sv-SE" dirty="0"/>
              <a:t>Handbatteriet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sv-SE" dirty="0"/>
              <a:t>12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28"/>
          </p:nvPr>
        </p:nvSpPr>
        <p:spPr>
          <a:xfrm>
            <a:off x="3690978" y="5196538"/>
            <a:ext cx="2304000" cy="359767"/>
          </a:xfrm>
        </p:spPr>
        <p:txBody>
          <a:bodyPr/>
          <a:lstStyle/>
          <a:p>
            <a:r>
              <a:rPr lang="sv-SE" dirty="0"/>
              <a:t>Plan 1 Kraft&amp; rörelse</a:t>
            </a:r>
          </a:p>
        </p:txBody>
      </p:sp>
      <p:sp>
        <p:nvSpPr>
          <p:cNvPr id="17" name="Platshållare för text 16"/>
          <p:cNvSpPr>
            <a:spLocks noGrp="1"/>
          </p:cNvSpPr>
          <p:nvPr>
            <p:ph type="body" sz="quarter" idx="29"/>
          </p:nvPr>
        </p:nvSpPr>
        <p:spPr>
          <a:xfrm>
            <a:off x="3744990" y="6842894"/>
            <a:ext cx="2382250" cy="1301746"/>
          </a:xfrm>
        </p:spPr>
        <p:txBody>
          <a:bodyPr>
            <a:normAutofit/>
          </a:bodyPr>
          <a:lstStyle/>
          <a:p>
            <a:r>
              <a:rPr lang="sv-SE" sz="1000" b="0" dirty="0"/>
              <a:t>Lägg den ena handen på aluminiumplattan och den andra på kopparplattan.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00" b="0" dirty="0"/>
              <a:t>Vad visas på mätaren?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00" b="0" dirty="0"/>
              <a:t>Får alla samma resultat?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00" b="0" dirty="0"/>
              <a:t>Kan du påverka resultatet</a:t>
            </a:r>
          </a:p>
          <a:p>
            <a:r>
              <a:rPr lang="sv-SE" sz="1000" b="0" dirty="0"/>
              <a:t>        på mätaren?</a:t>
            </a:r>
          </a:p>
          <a:p>
            <a:endParaRPr lang="sv-SE" b="0" dirty="0"/>
          </a:p>
        </p:txBody>
      </p:sp>
      <p:sp>
        <p:nvSpPr>
          <p:cNvPr id="26" name="Platshållare för text 12">
            <a:extLst>
              <a:ext uri="{FF2B5EF4-FFF2-40B4-BE49-F238E27FC236}">
                <a16:creationId xmlns:a16="http://schemas.microsoft.com/office/drawing/2014/main" id="{E1755C7C-879D-42F4-B49F-B97CE1F277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86773" y="6537854"/>
            <a:ext cx="2563850" cy="1292816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Försök lista ut vilken av apparaterna som är motor och vilken som är generator.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Vad händer om du drar ur</a:t>
            </a:r>
          </a:p>
          <a:p>
            <a:r>
              <a:rPr lang="sv-SE" sz="1000" b="0" dirty="0"/>
              <a:t>    den röda kontakten? Varför?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A658B62-8A53-458D-BE21-3CA9E9E9C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0" y="1919975"/>
            <a:ext cx="900000" cy="11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0E1704D-3561-4275-B117-1BE150925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266" y="1911402"/>
            <a:ext cx="1107003" cy="110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7E05A70-F91F-4C8F-9339-205976DE0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8" y="5556304"/>
            <a:ext cx="1567913" cy="117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CBD7A745-59F9-4161-9521-76CED4F8E1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90978" y="1572111"/>
            <a:ext cx="2304000" cy="359767"/>
          </a:xfrm>
        </p:spPr>
        <p:txBody>
          <a:bodyPr/>
          <a:lstStyle/>
          <a:p>
            <a:r>
              <a:rPr lang="sv-SE" dirty="0"/>
              <a:t>Plan 1 Kraft&amp; Rörelse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01ECE404-07F6-4390-BE3F-58F0FF200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149" y="5518879"/>
            <a:ext cx="1538222" cy="102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00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97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Skovelhjulet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13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5"/>
          </p:nvPr>
        </p:nvSpPr>
        <p:spPr>
          <a:xfrm>
            <a:off x="145071" y="1619945"/>
            <a:ext cx="2419832" cy="359767"/>
          </a:xfrm>
        </p:spPr>
        <p:txBody>
          <a:bodyPr/>
          <a:lstStyle/>
          <a:p>
            <a:r>
              <a:rPr lang="sv-SE" dirty="0"/>
              <a:t>Plan 2 Vattenavdelningen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7"/>
          </p:nvPr>
        </p:nvSpPr>
        <p:spPr>
          <a:xfrm>
            <a:off x="145164" y="2998580"/>
            <a:ext cx="2303813" cy="1220808"/>
          </a:xfrm>
        </p:spPr>
        <p:txBody>
          <a:bodyPr>
            <a:noAutofit/>
          </a:bodyPr>
          <a:lstStyle/>
          <a:p>
            <a:r>
              <a:rPr lang="sv-SE" sz="1000" b="0" dirty="0"/>
              <a:t>Få skovelhjulet att snurra.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Vad användes skovelhjul till förr i tiden?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Hur använder vi skovelhjul idag?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Dominoeffekten</a:t>
            </a:r>
          </a:p>
          <a:p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v-SE" dirty="0"/>
              <a:t>14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20"/>
          </p:nvPr>
        </p:nvSpPr>
        <p:spPr>
          <a:xfrm>
            <a:off x="3691070" y="1547664"/>
            <a:ext cx="2546241" cy="503783"/>
          </a:xfrm>
        </p:spPr>
        <p:txBody>
          <a:bodyPr/>
          <a:lstStyle/>
          <a:p>
            <a:r>
              <a:rPr lang="sv-SE" dirty="0"/>
              <a:t>Plan 2 Helt sinnes</a:t>
            </a:r>
          </a:p>
          <a:p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21"/>
          </p:nvPr>
        </p:nvSpPr>
        <p:spPr>
          <a:xfrm>
            <a:off x="3691070" y="3174402"/>
            <a:ext cx="2402131" cy="1103927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Ställ upp brickorna och putta till den första brickan.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Prova att placera brickorna på ett helt annat sätt. Vad händer?</a:t>
            </a:r>
          </a:p>
          <a:p>
            <a:endParaRPr lang="sv-SE" b="0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22"/>
          </p:nvPr>
        </p:nvSpPr>
        <p:spPr>
          <a:xfrm>
            <a:off x="145070" y="4860579"/>
            <a:ext cx="2419833" cy="359494"/>
          </a:xfrm>
        </p:spPr>
        <p:txBody>
          <a:bodyPr/>
          <a:lstStyle/>
          <a:p>
            <a:r>
              <a:rPr lang="sv-SE" dirty="0"/>
              <a:t>Långa bollbanan</a:t>
            </a:r>
          </a:p>
          <a:p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sv-SE" dirty="0"/>
              <a:t>15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24"/>
          </p:nvPr>
        </p:nvSpPr>
        <p:spPr>
          <a:xfrm>
            <a:off x="145070" y="5220345"/>
            <a:ext cx="2563849" cy="359767"/>
          </a:xfrm>
        </p:spPr>
        <p:txBody>
          <a:bodyPr/>
          <a:lstStyle/>
          <a:p>
            <a:r>
              <a:rPr lang="sv-SE" dirty="0"/>
              <a:t>Plan 2 Vattenavdelningen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sv-SE" dirty="0"/>
              <a:t>Rutschkanan</a:t>
            </a:r>
          </a:p>
          <a:p>
            <a:endParaRPr lang="sv-SE" dirty="0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sv-SE" dirty="0"/>
              <a:t>16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sv-SE" dirty="0"/>
              <a:t>Plan 4 </a:t>
            </a:r>
            <a:r>
              <a:rPr lang="sv-SE" sz="1100" dirty="0"/>
              <a:t>– Ta en </a:t>
            </a:r>
            <a:r>
              <a:rPr lang="sv-SE" sz="1100" dirty="0" err="1"/>
              <a:t>åkmatta</a:t>
            </a:r>
            <a:r>
              <a:rPr lang="sv-SE" sz="1100" dirty="0"/>
              <a:t> i matsäcksrummet, plan 1</a:t>
            </a:r>
          </a:p>
          <a:p>
            <a:endParaRPr lang="sv-SE" dirty="0"/>
          </a:p>
        </p:txBody>
      </p:sp>
      <p:sp>
        <p:nvSpPr>
          <p:cNvPr id="17" name="Platshållare för text 16"/>
          <p:cNvSpPr>
            <a:spLocks noGrp="1"/>
          </p:cNvSpPr>
          <p:nvPr>
            <p:ph type="body" sz="quarter" idx="29"/>
          </p:nvPr>
        </p:nvSpPr>
        <p:spPr>
          <a:xfrm>
            <a:off x="3691165" y="6744610"/>
            <a:ext cx="2303813" cy="1163566"/>
          </a:xfrm>
        </p:spPr>
        <p:txBody>
          <a:bodyPr>
            <a:normAutofit/>
          </a:bodyPr>
          <a:lstStyle/>
          <a:p>
            <a:r>
              <a:rPr lang="sv-SE" sz="1000" b="0" dirty="0"/>
              <a:t>Hämta en matta och följ åk-instruktionerna. Din åktid visas på displayen i landningsrummet</a:t>
            </a:r>
          </a:p>
          <a:p>
            <a:r>
              <a:rPr lang="sv-SE" sz="1000" b="0" dirty="0"/>
              <a:t>Hur fort åkte du i kanan? Kanan är 25 meter lång. Vilken var din genomsnittshastighet?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6"/>
          <a:stretch/>
        </p:blipFill>
        <p:spPr bwMode="auto">
          <a:xfrm>
            <a:off x="3790518" y="5749245"/>
            <a:ext cx="1440159" cy="99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9"/>
          <a:stretch/>
        </p:blipFill>
        <p:spPr bwMode="auto">
          <a:xfrm>
            <a:off x="232889" y="1976680"/>
            <a:ext cx="1763730" cy="139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546DBF16-E2A7-49CF-A189-CB746AE57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9" y="5541976"/>
            <a:ext cx="1763730" cy="113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Platshållare för text 12">
            <a:extLst>
              <a:ext uri="{FF2B5EF4-FFF2-40B4-BE49-F238E27FC236}">
                <a16:creationId xmlns:a16="http://schemas.microsoft.com/office/drawing/2014/main" id="{E1755C7C-879D-42F4-B49F-B97CE1F277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0916" y="6615359"/>
            <a:ext cx="2563850" cy="1292816"/>
          </a:xfrm>
        </p:spPr>
        <p:txBody>
          <a:bodyPr>
            <a:normAutofit/>
          </a:bodyPr>
          <a:lstStyle/>
          <a:p>
            <a:r>
              <a:rPr lang="sv-SE" sz="1000" b="0" dirty="0"/>
              <a:t>Testa att rulla en boll i långa bollbanan.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Vad är det som får bollen att öka i hastighet?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Var är den som snabbast?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b="0" dirty="0"/>
              <a:t>Vad är det som gör att den tappar fart vid loopen?</a:t>
            </a: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4BAFFE6A-60CD-4A5E-801F-C0238C118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53" y="1884754"/>
            <a:ext cx="1763731" cy="117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530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846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602</Words>
  <Application>Microsoft Office PowerPoint</Application>
  <PresentationFormat>Bildspel på skärmen (4:3)</PresentationFormat>
  <Paragraphs>104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Arial</vt:lpstr>
      <vt:lpstr>Calibri</vt:lpstr>
      <vt:lpstr>Chalet-NewYorkNineteenEighty</vt:lpstr>
      <vt:lpstr>Nexa Bold</vt:lpstr>
      <vt:lpstr>Nexa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Telge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Katarina Deneberg (TT)</dc:creator>
  <cp:lastModifiedBy>Mikael Palin (TT)</cp:lastModifiedBy>
  <cp:revision>146</cp:revision>
  <cp:lastPrinted>2012-08-29T11:27:25Z</cp:lastPrinted>
  <dcterms:created xsi:type="dcterms:W3CDTF">2012-07-03T11:21:02Z</dcterms:created>
  <dcterms:modified xsi:type="dcterms:W3CDTF">2021-11-30T10:12:16Z</dcterms:modified>
</cp:coreProperties>
</file>