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0" r:id="rId3"/>
    <p:sldId id="264" r:id="rId4"/>
    <p:sldId id="271" r:id="rId5"/>
    <p:sldId id="265" r:id="rId6"/>
    <p:sldId id="273" r:id="rId7"/>
    <p:sldId id="266" r:id="rId8"/>
    <p:sldId id="272" r:id="rId9"/>
  </p:sldIdLst>
  <p:sldSz cx="6858000" cy="9144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C9F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6370" autoAdjust="0"/>
  </p:normalViewPr>
  <p:slideViewPr>
    <p:cSldViewPr>
      <p:cViewPr varScale="1">
        <p:scale>
          <a:sx n="83" d="100"/>
          <a:sy n="83" d="100"/>
        </p:scale>
        <p:origin x="301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C40-6F74-49F7-A4A7-DE448189169C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7FF4-1DA4-4FE1-A901-607725A5A7E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1773000" y="2339752"/>
            <a:ext cx="3312000" cy="331236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textruta 18"/>
          <p:cNvSpPr txBox="1"/>
          <p:nvPr userDrawn="1"/>
        </p:nvSpPr>
        <p:spPr>
          <a:xfrm>
            <a:off x="1988840" y="2699792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Hela Huset</a:t>
            </a:r>
          </a:p>
        </p:txBody>
      </p:sp>
      <p:pic>
        <p:nvPicPr>
          <p:cNvPr id="1042" name="Picture 18" descr="S:\TT\Lärande &amp; Program\skolprogram\Tänk &amp; Testa\Tänk &amp; Testa 120626\Bilder T&amp;T\Illustrationer\resan_till_nyfikenheten_0024_huset_stor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60" y1="26481" x2="10850" y2="80118"/>
                        <a14:foregroundMark x1="54969" y1="13283" x2="55833" y2="28849"/>
                        <a14:foregroundMark x1="92175" y1="4230" x2="88574" y2="325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746" y="4385320"/>
            <a:ext cx="1584176" cy="89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691" y="4887205"/>
            <a:ext cx="1563205" cy="610353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4149080" y="5313566"/>
            <a:ext cx="1082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  <a:latin typeface="Nexa Bold" panose="02000000000000000000" pitchFamily="50" charset="0"/>
              </a:rPr>
              <a:t>2019:3</a:t>
            </a:r>
          </a:p>
        </p:txBody>
      </p:sp>
    </p:spTree>
    <p:extLst>
      <p:ext uri="{BB962C8B-B14F-4D97-AF65-F5344CB8AC3E}">
        <p14:creationId xmlns:p14="http://schemas.microsoft.com/office/powerpoint/2010/main" val="273913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C40-6F74-49F7-A4A7-DE448189169C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7FF4-1DA4-4FE1-A901-607725A5A7E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0" y="1115616"/>
            <a:ext cx="3312000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145071" y="1260178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Experiment</a:t>
            </a:r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2300623" y="1151720"/>
            <a:ext cx="900000" cy="900000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92D050"/>
                </a:solidFill>
                <a:latin typeface="Nexa Bold" panose="02000000000000000000" pitchFamily="50" charset="0"/>
              </a:defRPr>
            </a:lvl1pPr>
          </a:lstStyle>
          <a:p>
            <a:pPr lvl="0"/>
            <a:r>
              <a:rPr lang="sv-SE" dirty="0"/>
              <a:t>10</a:t>
            </a:r>
          </a:p>
        </p:txBody>
      </p:sp>
      <p:sp>
        <p:nvSpPr>
          <p:cNvPr id="21" name="Platshållare för text 15"/>
          <p:cNvSpPr>
            <a:spLocks noGrp="1"/>
          </p:cNvSpPr>
          <p:nvPr>
            <p:ph type="body" sz="quarter" idx="15" hasCustomPrompt="1"/>
          </p:nvPr>
        </p:nvSpPr>
        <p:spPr>
          <a:xfrm>
            <a:off x="145071" y="1619945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Plan </a:t>
            </a:r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17" hasCustomPrompt="1"/>
          </p:nvPr>
        </p:nvSpPr>
        <p:spPr>
          <a:xfrm>
            <a:off x="145165" y="3312412"/>
            <a:ext cx="2303813" cy="995363"/>
          </a:xfrm>
        </p:spPr>
        <p:txBody>
          <a:bodyPr anchor="b">
            <a:normAutofit/>
          </a:bodyPr>
          <a:lstStyle>
            <a:lvl1pPr marL="0" indent="0">
              <a:buNone/>
              <a:defRPr sz="1100" b="0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68" name="Rektangel 67"/>
          <p:cNvSpPr/>
          <p:nvPr userDrawn="1"/>
        </p:nvSpPr>
        <p:spPr>
          <a:xfrm>
            <a:off x="3546000" y="1115616"/>
            <a:ext cx="3312000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0" name="Platshållare för text 15"/>
          <p:cNvSpPr>
            <a:spLocks noGrp="1"/>
          </p:cNvSpPr>
          <p:nvPr>
            <p:ph type="body" sz="quarter" idx="18" hasCustomPrompt="1"/>
          </p:nvPr>
        </p:nvSpPr>
        <p:spPr>
          <a:xfrm>
            <a:off x="3691071" y="1260178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Experiment</a:t>
            </a:r>
          </a:p>
        </p:txBody>
      </p:sp>
      <p:sp>
        <p:nvSpPr>
          <p:cNvPr id="71" name="Platshållare för text 17"/>
          <p:cNvSpPr>
            <a:spLocks noGrp="1"/>
          </p:cNvSpPr>
          <p:nvPr>
            <p:ph type="body" sz="quarter" idx="19" hasCustomPrompt="1"/>
          </p:nvPr>
        </p:nvSpPr>
        <p:spPr>
          <a:xfrm>
            <a:off x="5846623" y="1151720"/>
            <a:ext cx="900000" cy="900000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92D050"/>
                </a:solidFill>
                <a:latin typeface="Nexa Bold" panose="02000000000000000000" pitchFamily="50" charset="0"/>
              </a:defRPr>
            </a:lvl1pPr>
          </a:lstStyle>
          <a:p>
            <a:pPr lvl="0"/>
            <a:r>
              <a:rPr lang="sv-SE" dirty="0"/>
              <a:t>10</a:t>
            </a:r>
          </a:p>
        </p:txBody>
      </p:sp>
      <p:sp>
        <p:nvSpPr>
          <p:cNvPr id="73" name="Platshållare för text 15"/>
          <p:cNvSpPr>
            <a:spLocks noGrp="1"/>
          </p:cNvSpPr>
          <p:nvPr>
            <p:ph type="body" sz="quarter" idx="20" hasCustomPrompt="1"/>
          </p:nvPr>
        </p:nvSpPr>
        <p:spPr>
          <a:xfrm>
            <a:off x="3691071" y="1619945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Plan </a:t>
            </a:r>
          </a:p>
        </p:txBody>
      </p:sp>
      <p:sp>
        <p:nvSpPr>
          <p:cNvPr id="74" name="Platshållare för text 22"/>
          <p:cNvSpPr>
            <a:spLocks noGrp="1"/>
          </p:cNvSpPr>
          <p:nvPr>
            <p:ph type="body" sz="quarter" idx="21" hasCustomPrompt="1"/>
          </p:nvPr>
        </p:nvSpPr>
        <p:spPr>
          <a:xfrm>
            <a:off x="3691165" y="3312412"/>
            <a:ext cx="2303813" cy="995363"/>
          </a:xfrm>
        </p:spPr>
        <p:txBody>
          <a:bodyPr anchor="b">
            <a:normAutofit/>
          </a:bodyPr>
          <a:lstStyle>
            <a:lvl1pPr marL="0" indent="0">
              <a:buNone/>
              <a:defRPr sz="1100" b="0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75" name="Rektangel 74"/>
          <p:cNvSpPr/>
          <p:nvPr userDrawn="1"/>
        </p:nvSpPr>
        <p:spPr>
          <a:xfrm>
            <a:off x="0" y="4716016"/>
            <a:ext cx="3312000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7" name="Platshållare för text 15"/>
          <p:cNvSpPr>
            <a:spLocks noGrp="1"/>
          </p:cNvSpPr>
          <p:nvPr>
            <p:ph type="body" sz="quarter" idx="22" hasCustomPrompt="1"/>
          </p:nvPr>
        </p:nvSpPr>
        <p:spPr>
          <a:xfrm>
            <a:off x="145071" y="4860578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Experiment</a:t>
            </a:r>
          </a:p>
        </p:txBody>
      </p:sp>
      <p:sp>
        <p:nvSpPr>
          <p:cNvPr id="78" name="Platshållare för text 17"/>
          <p:cNvSpPr>
            <a:spLocks noGrp="1"/>
          </p:cNvSpPr>
          <p:nvPr>
            <p:ph type="body" sz="quarter" idx="23" hasCustomPrompt="1"/>
          </p:nvPr>
        </p:nvSpPr>
        <p:spPr>
          <a:xfrm>
            <a:off x="2300623" y="4752120"/>
            <a:ext cx="900000" cy="900000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92D050"/>
                </a:solidFill>
                <a:latin typeface="Nexa Bold" panose="02000000000000000000" pitchFamily="50" charset="0"/>
              </a:defRPr>
            </a:lvl1pPr>
          </a:lstStyle>
          <a:p>
            <a:pPr lvl="0"/>
            <a:r>
              <a:rPr lang="sv-SE" dirty="0"/>
              <a:t>10</a:t>
            </a:r>
          </a:p>
        </p:txBody>
      </p:sp>
      <p:sp>
        <p:nvSpPr>
          <p:cNvPr id="80" name="Platshållare för text 15"/>
          <p:cNvSpPr>
            <a:spLocks noGrp="1"/>
          </p:cNvSpPr>
          <p:nvPr>
            <p:ph type="body" sz="quarter" idx="24" hasCustomPrompt="1"/>
          </p:nvPr>
        </p:nvSpPr>
        <p:spPr>
          <a:xfrm>
            <a:off x="145071" y="5220345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Plan </a:t>
            </a:r>
          </a:p>
        </p:txBody>
      </p:sp>
      <p:sp>
        <p:nvSpPr>
          <p:cNvPr id="81" name="Platshållare för text 22"/>
          <p:cNvSpPr>
            <a:spLocks noGrp="1"/>
          </p:cNvSpPr>
          <p:nvPr>
            <p:ph type="body" sz="quarter" idx="25" hasCustomPrompt="1"/>
          </p:nvPr>
        </p:nvSpPr>
        <p:spPr>
          <a:xfrm>
            <a:off x="145165" y="6912812"/>
            <a:ext cx="2303813" cy="995363"/>
          </a:xfrm>
        </p:spPr>
        <p:txBody>
          <a:bodyPr anchor="b">
            <a:normAutofit/>
          </a:bodyPr>
          <a:lstStyle>
            <a:lvl1pPr marL="0" indent="0">
              <a:buNone/>
              <a:defRPr sz="1100" b="0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82" name="Rektangel 81"/>
          <p:cNvSpPr/>
          <p:nvPr userDrawn="1"/>
        </p:nvSpPr>
        <p:spPr>
          <a:xfrm>
            <a:off x="3546000" y="4716016"/>
            <a:ext cx="3312000" cy="33123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4" name="Platshållare för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3691071" y="4860578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Experiment</a:t>
            </a:r>
          </a:p>
        </p:txBody>
      </p:sp>
      <p:sp>
        <p:nvSpPr>
          <p:cNvPr id="85" name="Platshållare för text 17"/>
          <p:cNvSpPr>
            <a:spLocks noGrp="1"/>
          </p:cNvSpPr>
          <p:nvPr>
            <p:ph type="body" sz="quarter" idx="27" hasCustomPrompt="1"/>
          </p:nvPr>
        </p:nvSpPr>
        <p:spPr>
          <a:xfrm>
            <a:off x="5846623" y="4752120"/>
            <a:ext cx="900000" cy="900000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92D050"/>
                </a:solidFill>
                <a:latin typeface="Nexa Bold" panose="02000000000000000000" pitchFamily="50" charset="0"/>
              </a:defRPr>
            </a:lvl1pPr>
          </a:lstStyle>
          <a:p>
            <a:pPr lvl="0"/>
            <a:r>
              <a:rPr lang="sv-SE" dirty="0"/>
              <a:t>10</a:t>
            </a:r>
          </a:p>
        </p:txBody>
      </p:sp>
      <p:sp>
        <p:nvSpPr>
          <p:cNvPr id="87" name="Platshållare för text 15"/>
          <p:cNvSpPr>
            <a:spLocks noGrp="1"/>
          </p:cNvSpPr>
          <p:nvPr>
            <p:ph type="body" sz="quarter" idx="28" hasCustomPrompt="1"/>
          </p:nvPr>
        </p:nvSpPr>
        <p:spPr>
          <a:xfrm>
            <a:off x="3691071" y="5220345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Plan </a:t>
            </a:r>
          </a:p>
        </p:txBody>
      </p:sp>
      <p:sp>
        <p:nvSpPr>
          <p:cNvPr id="88" name="Platshållare för text 22"/>
          <p:cNvSpPr>
            <a:spLocks noGrp="1"/>
          </p:cNvSpPr>
          <p:nvPr>
            <p:ph type="body" sz="quarter" idx="29" hasCustomPrompt="1"/>
          </p:nvPr>
        </p:nvSpPr>
        <p:spPr>
          <a:xfrm>
            <a:off x="3691165" y="6912812"/>
            <a:ext cx="2303813" cy="995363"/>
          </a:xfrm>
        </p:spPr>
        <p:txBody>
          <a:bodyPr anchor="b">
            <a:normAutofit/>
          </a:bodyPr>
          <a:lstStyle>
            <a:lvl1pPr marL="0" indent="0">
              <a:buNone/>
              <a:defRPr sz="1100" b="0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Text</a:t>
            </a:r>
          </a:p>
        </p:txBody>
      </p:sp>
      <p:pic>
        <p:nvPicPr>
          <p:cNvPr id="52" name="Picture 18" descr="S:\TT\Lärande &amp; Program\skolprogram\Tänk &amp; Testa\Tänk &amp; Testa 120626\Bilder T&amp;T\Illustrationer\resan_till_nyfikenheten_0024_huset_stor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60" y1="26481" x2="10850" y2="80118"/>
                        <a14:foregroundMark x1="54969" y1="13283" x2="55833" y2="28849"/>
                        <a14:foregroundMark x1="92175" y1="4230" x2="88574" y2="325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985" y="3491880"/>
            <a:ext cx="709118" cy="40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8" descr="S:\TT\Lärande &amp; Program\skolprogram\Tänk &amp; Testa\Tänk &amp; Testa 120626\Bilder T&amp;T\Illustrationer\resan_till_nyfikenheten_0024_huset_stor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60" y1="26481" x2="10850" y2="80118"/>
                        <a14:foregroundMark x1="54969" y1="13283" x2="55833" y2="28849"/>
                        <a14:foregroundMark x1="92175" y1="4230" x2="88574" y2="325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985" y="3491880"/>
            <a:ext cx="709118" cy="40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8" descr="S:\TT\Lärande &amp; Program\skolprogram\Tänk &amp; Testa\Tänk &amp; Testa 120626\Bilder T&amp;T\Illustrationer\resan_till_nyfikenheten_0024_huset_stor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60" y1="26481" x2="10850" y2="80118"/>
                        <a14:foregroundMark x1="54969" y1="13283" x2="55833" y2="28849"/>
                        <a14:foregroundMark x1="92175" y1="4230" x2="88574" y2="325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985" y="7094624"/>
            <a:ext cx="709118" cy="40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8" descr="S:\TT\Lärande &amp; Program\skolprogram\Tänk &amp; Testa\Tänk &amp; Testa 120626\Bilder T&amp;T\Illustrationer\resan_till_nyfikenheten_0024_huset_stor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60" y1="26481" x2="10850" y2="80118"/>
                        <a14:foregroundMark x1="54969" y1="13283" x2="55833" y2="28849"/>
                        <a14:foregroundMark x1="92175" y1="4230" x2="88574" y2="325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985" y="7094624"/>
            <a:ext cx="709118" cy="40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Bildobjekt 3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676" y="4067944"/>
            <a:ext cx="769542" cy="333875"/>
          </a:xfrm>
          <a:prstGeom prst="rect">
            <a:avLst/>
          </a:prstGeom>
        </p:spPr>
      </p:pic>
      <p:pic>
        <p:nvPicPr>
          <p:cNvPr id="34" name="Bildobjekt 3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834" y="4115000"/>
            <a:ext cx="769542" cy="333875"/>
          </a:xfrm>
          <a:prstGeom prst="rect">
            <a:avLst/>
          </a:prstGeom>
        </p:spPr>
      </p:pic>
      <p:pic>
        <p:nvPicPr>
          <p:cNvPr id="35" name="Bildobjekt 3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3834" y="7696251"/>
            <a:ext cx="769542" cy="333875"/>
          </a:xfrm>
          <a:prstGeom prst="rect">
            <a:avLst/>
          </a:prstGeom>
        </p:spPr>
      </p:pic>
      <p:pic>
        <p:nvPicPr>
          <p:cNvPr id="36" name="Bildobjekt 3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7696251"/>
            <a:ext cx="769542" cy="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5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C40-6F74-49F7-A4A7-DE448189169C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7FF4-1DA4-4FE1-A901-607725A5A7ED}" type="slidenum">
              <a:rPr lang="sv-SE" smtClean="0"/>
              <a:t>‹#›</a:t>
            </a:fld>
            <a:endParaRPr lang="sv-SE"/>
          </a:p>
        </p:txBody>
      </p:sp>
      <p:sp>
        <p:nvSpPr>
          <p:cNvPr id="33" name="Rektangel 32"/>
          <p:cNvSpPr/>
          <p:nvPr userDrawn="1"/>
        </p:nvSpPr>
        <p:spPr>
          <a:xfrm>
            <a:off x="0" y="1115616"/>
            <a:ext cx="3312000" cy="331236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textruta 34"/>
          <p:cNvSpPr txBox="1"/>
          <p:nvPr userDrawn="1"/>
        </p:nvSpPr>
        <p:spPr>
          <a:xfrm>
            <a:off x="215840" y="1475656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Hela Huset</a:t>
            </a:r>
          </a:p>
        </p:txBody>
      </p:sp>
      <p:pic>
        <p:nvPicPr>
          <p:cNvPr id="36" name="Picture 18" descr="S:\TT\Lärande &amp; Program\skolprogram\Tänk &amp; Testa\Tänk &amp; Testa 120626\Bilder T&amp;T\Illustrationer\resan_till_nyfikenheten_0024_huset_stor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60" y1="26481" x2="10850" y2="80118"/>
                        <a14:foregroundMark x1="54969" y1="13283" x2="55833" y2="28849"/>
                        <a14:foregroundMark x1="92175" y1="4230" x2="88574" y2="325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746" y="3161184"/>
            <a:ext cx="1584176" cy="89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ktangel 36"/>
          <p:cNvSpPr/>
          <p:nvPr userDrawn="1"/>
        </p:nvSpPr>
        <p:spPr>
          <a:xfrm>
            <a:off x="3546000" y="1115616"/>
            <a:ext cx="3312000" cy="331236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9" name="textruta 38"/>
          <p:cNvSpPr txBox="1"/>
          <p:nvPr userDrawn="1"/>
        </p:nvSpPr>
        <p:spPr>
          <a:xfrm>
            <a:off x="3761840" y="1475656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Hela Huset</a:t>
            </a:r>
          </a:p>
        </p:txBody>
      </p:sp>
      <p:pic>
        <p:nvPicPr>
          <p:cNvPr id="40" name="Picture 18" descr="S:\TT\Lärande &amp; Program\skolprogram\Tänk &amp; Testa\Tänk &amp; Testa 120626\Bilder T&amp;T\Illustrationer\resan_till_nyfikenheten_0024_huset_stor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60" y1="26481" x2="10850" y2="80118"/>
                        <a14:foregroundMark x1="54969" y1="13283" x2="55833" y2="28849"/>
                        <a14:foregroundMark x1="92175" y1="4230" x2="88574" y2="325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746" y="3161184"/>
            <a:ext cx="1584176" cy="89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ktangel 40"/>
          <p:cNvSpPr/>
          <p:nvPr userDrawn="1"/>
        </p:nvSpPr>
        <p:spPr>
          <a:xfrm>
            <a:off x="3546000" y="4716016"/>
            <a:ext cx="3312000" cy="331236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3" name="textruta 42"/>
          <p:cNvSpPr txBox="1"/>
          <p:nvPr userDrawn="1"/>
        </p:nvSpPr>
        <p:spPr>
          <a:xfrm>
            <a:off x="3761840" y="5076056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Hela Huset</a:t>
            </a:r>
          </a:p>
        </p:txBody>
      </p:sp>
      <p:pic>
        <p:nvPicPr>
          <p:cNvPr id="44" name="Picture 18" descr="S:\TT\Lärande &amp; Program\skolprogram\Tänk &amp; Testa\Tänk &amp; Testa 120626\Bilder T&amp;T\Illustrationer\resan_till_nyfikenheten_0024_huset_stor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60" y1="26481" x2="10850" y2="80118"/>
                        <a14:foregroundMark x1="54969" y1="13283" x2="55833" y2="28849"/>
                        <a14:foregroundMark x1="92175" y1="4230" x2="88574" y2="325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746" y="6761584"/>
            <a:ext cx="1584176" cy="89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ktangel 44"/>
          <p:cNvSpPr/>
          <p:nvPr userDrawn="1"/>
        </p:nvSpPr>
        <p:spPr>
          <a:xfrm>
            <a:off x="0" y="4716016"/>
            <a:ext cx="3312000" cy="331236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7" name="textruta 46"/>
          <p:cNvSpPr txBox="1"/>
          <p:nvPr userDrawn="1"/>
        </p:nvSpPr>
        <p:spPr>
          <a:xfrm>
            <a:off x="215840" y="5076056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Hela Huset</a:t>
            </a:r>
          </a:p>
        </p:txBody>
      </p:sp>
      <p:pic>
        <p:nvPicPr>
          <p:cNvPr id="48" name="Picture 18" descr="S:\TT\Lärande &amp; Program\skolprogram\Tänk &amp; Testa\Tänk &amp; Testa 120626\Bilder T&amp;T\Illustrationer\resan_till_nyfikenheten_0024_huset_stort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60" y1="26481" x2="10850" y2="80118"/>
                        <a14:foregroundMark x1="54969" y1="13283" x2="55833" y2="28849"/>
                        <a14:foregroundMark x1="92175" y1="4230" x2="88574" y2="325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746" y="6761584"/>
            <a:ext cx="1584176" cy="89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Bildobjekt 2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91" y="3774375"/>
            <a:ext cx="1563205" cy="610353"/>
          </a:xfrm>
          <a:prstGeom prst="rect">
            <a:avLst/>
          </a:prstGeom>
        </p:spPr>
      </p:pic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487" y="7336230"/>
            <a:ext cx="1563205" cy="610353"/>
          </a:xfrm>
          <a:prstGeom prst="rect">
            <a:avLst/>
          </a:prstGeom>
        </p:spPr>
      </p:pic>
      <p:pic>
        <p:nvPicPr>
          <p:cNvPr id="23" name="Bildobjekt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26" y="7336230"/>
            <a:ext cx="1563205" cy="610353"/>
          </a:xfrm>
          <a:prstGeom prst="rect">
            <a:avLst/>
          </a:prstGeom>
        </p:spPr>
      </p:pic>
      <p:pic>
        <p:nvPicPr>
          <p:cNvPr id="24" name="Bildobjekt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487" y="3774375"/>
            <a:ext cx="1563205" cy="610353"/>
          </a:xfrm>
          <a:prstGeom prst="rect">
            <a:avLst/>
          </a:prstGeom>
        </p:spPr>
      </p:pic>
      <p:sp>
        <p:nvSpPr>
          <p:cNvPr id="25" name="textruta 24"/>
          <p:cNvSpPr txBox="1"/>
          <p:nvPr userDrawn="1"/>
        </p:nvSpPr>
        <p:spPr>
          <a:xfrm>
            <a:off x="2321057" y="4060126"/>
            <a:ext cx="1090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  <a:latin typeface="Nexa Bold" panose="02000000000000000000" pitchFamily="50" charset="0"/>
              </a:rPr>
              <a:t>202112</a:t>
            </a:r>
          </a:p>
        </p:txBody>
      </p:sp>
      <p:sp>
        <p:nvSpPr>
          <p:cNvPr id="26" name="textruta 25"/>
          <p:cNvSpPr txBox="1"/>
          <p:nvPr userDrawn="1"/>
        </p:nvSpPr>
        <p:spPr>
          <a:xfrm>
            <a:off x="5854497" y="7668344"/>
            <a:ext cx="1055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  <a:latin typeface="Nexa Bold" panose="02000000000000000000" pitchFamily="50" charset="0"/>
              </a:rPr>
              <a:t>202112</a:t>
            </a:r>
          </a:p>
        </p:txBody>
      </p:sp>
      <p:sp>
        <p:nvSpPr>
          <p:cNvPr id="27" name="textruta 26"/>
          <p:cNvSpPr txBox="1"/>
          <p:nvPr userDrawn="1"/>
        </p:nvSpPr>
        <p:spPr>
          <a:xfrm>
            <a:off x="2332694" y="7668344"/>
            <a:ext cx="1013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  <a:latin typeface="Nexa Bold" panose="02000000000000000000" pitchFamily="50" charset="0"/>
              </a:rPr>
              <a:t>202112</a:t>
            </a:r>
          </a:p>
        </p:txBody>
      </p:sp>
      <p:sp>
        <p:nvSpPr>
          <p:cNvPr id="28" name="textruta 27"/>
          <p:cNvSpPr txBox="1"/>
          <p:nvPr userDrawn="1"/>
        </p:nvSpPr>
        <p:spPr>
          <a:xfrm>
            <a:off x="5854497" y="4055870"/>
            <a:ext cx="1055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bg1"/>
                </a:solidFill>
                <a:latin typeface="Nexa Bold" panose="02000000000000000000" pitchFamily="50" charset="0"/>
              </a:rPr>
              <a:t>202112</a:t>
            </a:r>
          </a:p>
        </p:txBody>
      </p:sp>
    </p:spTree>
    <p:extLst>
      <p:ext uri="{BB962C8B-B14F-4D97-AF65-F5344CB8AC3E}">
        <p14:creationId xmlns:p14="http://schemas.microsoft.com/office/powerpoint/2010/main" val="254717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FDC40-6F74-49F7-A4A7-DE448189169C}" type="datetimeFigureOut">
              <a:rPr lang="sv-SE" smtClean="0"/>
              <a:t>2021-11-30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77FF4-1DA4-4FE1-A901-607725A5A7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102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>
          <a:xfrm>
            <a:off x="116632" y="1259632"/>
            <a:ext cx="2592288" cy="359767"/>
          </a:xfrm>
        </p:spPr>
        <p:txBody>
          <a:bodyPr/>
          <a:lstStyle/>
          <a:p>
            <a:endParaRPr lang="sv-SE" sz="14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1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7"/>
          </p:nvPr>
        </p:nvSpPr>
        <p:spPr>
          <a:xfrm>
            <a:off x="145165" y="2843808"/>
            <a:ext cx="2303813" cy="1463967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sz="1000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8"/>
          </p:nvPr>
        </p:nvSpPr>
        <p:spPr>
          <a:xfrm>
            <a:off x="3645024" y="1260178"/>
            <a:ext cx="2664296" cy="359767"/>
          </a:xfrm>
        </p:spPr>
        <p:txBody>
          <a:bodyPr/>
          <a:lstStyle/>
          <a:p>
            <a:r>
              <a:rPr lang="sv-SE" dirty="0"/>
              <a:t>Färgskuggorna </a:t>
            </a:r>
            <a:r>
              <a:rPr lang="sv-SE" sz="1400" dirty="0"/>
              <a:t>Plan 1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v-SE" dirty="0"/>
              <a:t>2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sv-SE" sz="800" dirty="0"/>
              <a:t>Träna förmågan att formulera en hypotes, genomföra undersökning, tolka resultat och dra slutsatser!</a:t>
            </a:r>
          </a:p>
          <a:p>
            <a:endParaRPr lang="sv-SE" sz="800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/>
          </p:nvPr>
        </p:nvSpPr>
        <p:spPr/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0" dirty="0"/>
              <a:t>Vilka färger har strålkastarna? Använd gärna knapparna.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0" dirty="0"/>
              <a:t>Vilka strålkastare tillsammans ger färgen cyan?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0" dirty="0"/>
              <a:t>Kan ni få fram andra färger?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0" dirty="0"/>
              <a:t>Hur får man fram svart?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>
          <a:xfrm>
            <a:off x="145070" y="4860578"/>
            <a:ext cx="2563850" cy="359767"/>
          </a:xfrm>
        </p:spPr>
        <p:txBody>
          <a:bodyPr/>
          <a:lstStyle/>
          <a:p>
            <a:r>
              <a:rPr lang="sv-SE" dirty="0"/>
              <a:t>Värmekameran </a:t>
            </a:r>
            <a:r>
              <a:rPr lang="sv-SE" sz="1400" dirty="0"/>
              <a:t>Plan 1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dirty="0"/>
              <a:t>3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sv-SE" sz="800" dirty="0"/>
              <a:t>Träna förmågan att formulera en hypotes, genomföra undersökning, tolka resultat och dra slutsatser!</a:t>
            </a:r>
          </a:p>
          <a:p>
            <a:endParaRPr lang="sv-SE" sz="800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5"/>
          </p:nvPr>
        </p:nvSpPr>
        <p:spPr>
          <a:xfrm>
            <a:off x="188640" y="6876256"/>
            <a:ext cx="2274739" cy="995363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0" dirty="0"/>
              <a:t>Undersök vilket av de föremål som hänger i taket som är mest energisnål.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0" dirty="0"/>
              <a:t>Var på kroppen är ni varmast och kallast? Varför?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0" dirty="0"/>
              <a:t>Ställ hypotes innan ni testar!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0" dirty="0"/>
              <a:t>Resonera kring vad man kan använda en värmekamera till!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6"/>
          </p:nvPr>
        </p:nvSpPr>
        <p:spPr>
          <a:xfrm>
            <a:off x="3645024" y="4860578"/>
            <a:ext cx="2952328" cy="359767"/>
          </a:xfrm>
        </p:spPr>
        <p:txBody>
          <a:bodyPr/>
          <a:lstStyle/>
          <a:p>
            <a:endParaRPr lang="sv-SE" sz="1400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dirty="0"/>
              <a:t>4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sz="800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9"/>
          </p:nvPr>
        </p:nvSpPr>
        <p:spPr>
          <a:xfrm>
            <a:off x="3691165" y="6876256"/>
            <a:ext cx="2303813" cy="1080120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b="0" dirty="0"/>
          </a:p>
        </p:txBody>
      </p:sp>
      <p:sp>
        <p:nvSpPr>
          <p:cNvPr id="22" name="textruta 21"/>
          <p:cNvSpPr txBox="1"/>
          <p:nvPr/>
        </p:nvSpPr>
        <p:spPr>
          <a:xfrm>
            <a:off x="5638397" y="2156570"/>
            <a:ext cx="1080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 dirty="0">
                <a:latin typeface="Nexa Light" panose="02000000000000000000" pitchFamily="50" charset="0"/>
              </a:rPr>
              <a:t>Använd gärna orden för primärfärgerna när ni resonerar:</a:t>
            </a:r>
          </a:p>
          <a:p>
            <a:endParaRPr lang="sv-SE" sz="800" dirty="0">
              <a:latin typeface="Nexa Light" panose="02000000000000000000" pitchFamily="50" charset="0"/>
            </a:endParaRPr>
          </a:p>
          <a:p>
            <a:r>
              <a:rPr lang="sv-SE" sz="800" dirty="0" err="1">
                <a:latin typeface="Nexa Light" panose="02000000000000000000" pitchFamily="50" charset="0"/>
              </a:rPr>
              <a:t>Magenta</a:t>
            </a:r>
            <a:r>
              <a:rPr lang="sv-SE" sz="800" dirty="0">
                <a:latin typeface="Nexa Light" panose="02000000000000000000" pitchFamily="50" charset="0"/>
              </a:rPr>
              <a:t>= Rosa</a:t>
            </a:r>
          </a:p>
          <a:p>
            <a:r>
              <a:rPr lang="sv-SE" sz="800" dirty="0">
                <a:latin typeface="Nexa Light" panose="02000000000000000000" pitchFamily="50" charset="0"/>
              </a:rPr>
              <a:t>Cyan = Turkos</a:t>
            </a:r>
          </a:p>
          <a:p>
            <a:r>
              <a:rPr lang="sv-SE" sz="800" dirty="0" err="1">
                <a:latin typeface="Nexa Light" panose="02000000000000000000" pitchFamily="50" charset="0"/>
              </a:rPr>
              <a:t>Yellow</a:t>
            </a:r>
            <a:r>
              <a:rPr lang="sv-SE" sz="800" dirty="0">
                <a:latin typeface="Nexa Light" panose="02000000000000000000" pitchFamily="50" charset="0"/>
              </a:rPr>
              <a:t> = Gul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2197557"/>
            <a:ext cx="1248221" cy="100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mipl\Desktop\Bilder rygg\Tänk o testa 03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0"/>
          <a:stretch/>
        </p:blipFill>
        <p:spPr bwMode="auto">
          <a:xfrm>
            <a:off x="1124744" y="5652120"/>
            <a:ext cx="1088035" cy="80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D780411F-6F80-4555-A459-32CC2D0362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85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319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5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>
          <a:xfrm>
            <a:off x="145071" y="1619945"/>
            <a:ext cx="2304000" cy="474317"/>
          </a:xfrm>
        </p:spPr>
        <p:txBody>
          <a:bodyPr/>
          <a:lstStyle/>
          <a:p>
            <a:r>
              <a:rPr lang="sv-SE" sz="800" dirty="0"/>
              <a:t>Träna förmågan att ställa frågor, formulera en hypotes, observera, genomföra en undersökning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7"/>
          </p:nvPr>
        </p:nvSpPr>
        <p:spPr>
          <a:xfrm>
            <a:off x="145165" y="3167944"/>
            <a:ext cx="2303813" cy="1139831"/>
          </a:xfrm>
        </p:spPr>
        <p:txBody>
          <a:bodyPr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Låt alla kulor passera över spikarna.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Notera hur kulorna landar i  de 5 facken längst ner.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Hur kommer det sig att de fördelar sig på det här sättet?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Upprepa försöket 5 gånger.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Varför ska man göra många försök?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8"/>
          </p:nvPr>
        </p:nvSpPr>
        <p:spPr>
          <a:xfrm>
            <a:off x="3691071" y="1254245"/>
            <a:ext cx="2736304" cy="359767"/>
          </a:xfrm>
        </p:spPr>
        <p:txBody>
          <a:bodyPr/>
          <a:lstStyle/>
          <a:p>
            <a:r>
              <a:rPr lang="sv-SE" sz="1600" dirty="0"/>
              <a:t>Dominoeffekten </a:t>
            </a:r>
            <a:r>
              <a:rPr lang="sv-SE" sz="1200" dirty="0"/>
              <a:t>Plan 2</a:t>
            </a:r>
          </a:p>
          <a:p>
            <a:endParaRPr lang="sv-SE" sz="1400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v-SE" dirty="0"/>
              <a:t>6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lvl="0"/>
            <a:r>
              <a:rPr lang="sv-SE" sz="800" dirty="0">
                <a:solidFill>
                  <a:prstClr val="black"/>
                </a:solidFill>
              </a:rPr>
              <a:t>Träna förmågan att formulera en hypotes, observera och genomföra en undersökning</a:t>
            </a:r>
            <a:endParaRPr lang="sv-SE" sz="800" dirty="0"/>
          </a:p>
          <a:p>
            <a:pPr lvl="0"/>
            <a:endParaRPr lang="sv-SE" sz="800" dirty="0">
              <a:solidFill>
                <a:prstClr val="black"/>
              </a:solidFill>
            </a:endParaRP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/>
          </p:nvPr>
        </p:nvSpPr>
        <p:spPr>
          <a:xfrm>
            <a:off x="3691165" y="3167944"/>
            <a:ext cx="2546147" cy="1139831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Kan ni putta omkull den stora träplattan med den lilla?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Om ni ändrar på avståndet mellan plattorna vad händer då?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Kan man byta plats på plattorna?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>
          <a:xfrm>
            <a:off x="116632" y="4788024"/>
            <a:ext cx="2808312" cy="359767"/>
          </a:xfrm>
        </p:spPr>
        <p:txBody>
          <a:bodyPr/>
          <a:lstStyle/>
          <a:p>
            <a:r>
              <a:rPr lang="sv-SE" sz="1400" dirty="0"/>
              <a:t>Plan</a:t>
            </a:r>
            <a:endParaRPr lang="sv-SE" sz="1600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3"/>
          </p:nvPr>
        </p:nvSpPr>
        <p:spPr>
          <a:xfrm>
            <a:off x="2294924" y="4716016"/>
            <a:ext cx="900000" cy="900000"/>
          </a:xfrm>
        </p:spPr>
        <p:txBody>
          <a:bodyPr/>
          <a:lstStyle/>
          <a:p>
            <a:r>
              <a:rPr lang="sv-SE" dirty="0"/>
              <a:t>7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4"/>
          </p:nvPr>
        </p:nvSpPr>
        <p:spPr>
          <a:xfrm>
            <a:off x="145071" y="5148065"/>
            <a:ext cx="2304000" cy="432048"/>
          </a:xfrm>
        </p:spPr>
        <p:txBody>
          <a:bodyPr/>
          <a:lstStyle/>
          <a:p>
            <a:pPr lvl="0"/>
            <a:endParaRPr lang="sv-SE" sz="800" dirty="0">
              <a:solidFill>
                <a:prstClr val="black"/>
              </a:solidFill>
            </a:endParaRP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5"/>
          </p:nvPr>
        </p:nvSpPr>
        <p:spPr>
          <a:xfrm>
            <a:off x="145165" y="6732240"/>
            <a:ext cx="2303813" cy="1175935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sz="9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048" y="2191875"/>
            <a:ext cx="1440160" cy="1087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637" y="2143734"/>
            <a:ext cx="1414220" cy="94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69D6177B-E1DB-4800-8F9E-8F33D4D6FA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260179"/>
            <a:ext cx="2953382" cy="353834"/>
          </a:xfrm>
        </p:spPr>
        <p:txBody>
          <a:bodyPr/>
          <a:lstStyle/>
          <a:p>
            <a:r>
              <a:rPr lang="sv-SE" sz="1600" dirty="0"/>
              <a:t>Normalfördelningen </a:t>
            </a:r>
            <a:r>
              <a:rPr lang="sv-SE" sz="1400" dirty="0"/>
              <a:t>Plan 1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897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31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9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>
          <a:xfrm>
            <a:off x="166855" y="1666214"/>
            <a:ext cx="2419833" cy="359767"/>
          </a:xfrm>
        </p:spPr>
        <p:txBody>
          <a:bodyPr/>
          <a:lstStyle/>
          <a:p>
            <a:pPr lvl="0"/>
            <a:r>
              <a:rPr lang="sv-SE" sz="800" dirty="0">
                <a:solidFill>
                  <a:prstClr val="black"/>
                </a:solidFill>
              </a:rPr>
              <a:t>Träna förmågan att </a:t>
            </a:r>
            <a:r>
              <a:rPr lang="sv-SE" sz="800" dirty="0"/>
              <a:t>genomföra en undersökning, </a:t>
            </a:r>
            <a:r>
              <a:rPr lang="sv-SE" sz="800" dirty="0">
                <a:solidFill>
                  <a:prstClr val="black"/>
                </a:solidFill>
              </a:rPr>
              <a:t>observera och dra slutsatser</a:t>
            </a:r>
            <a:endParaRPr lang="sv-SE" dirty="0">
              <a:solidFill>
                <a:prstClr val="black"/>
              </a:solidFill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7"/>
          </p:nvPr>
        </p:nvSpPr>
        <p:spPr>
          <a:xfrm>
            <a:off x="116632" y="3340356"/>
            <a:ext cx="2303813" cy="995363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0" dirty="0"/>
              <a:t>Gå in i rummet och kolla runt om er. Vilka färger kan ni se?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b="0" dirty="0"/>
              <a:t>Går det att se alla färger?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Tryck på knappen i mitten av rummet, vilka färger ser ni då?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v-SE" dirty="0"/>
              <a:t>10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20"/>
          </p:nvPr>
        </p:nvSpPr>
        <p:spPr>
          <a:xfrm>
            <a:off x="3645024" y="1771166"/>
            <a:ext cx="2351766" cy="359767"/>
          </a:xfrm>
        </p:spPr>
        <p:txBody>
          <a:bodyPr/>
          <a:lstStyle/>
          <a:p>
            <a:pPr lvl="0"/>
            <a:r>
              <a:rPr lang="sv-SE" sz="800" dirty="0">
                <a:solidFill>
                  <a:prstClr val="black"/>
                </a:solidFill>
              </a:rPr>
              <a:t>Träna förmågan att observera, dra slutsatser och genomföra en undersökning, </a:t>
            </a:r>
            <a:endParaRPr lang="sv-SE" dirty="0">
              <a:solidFill>
                <a:prstClr val="black"/>
              </a:solidFill>
            </a:endParaRPr>
          </a:p>
          <a:p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/>
          </p:nvPr>
        </p:nvSpPr>
        <p:spPr>
          <a:xfrm>
            <a:off x="3669452" y="3340355"/>
            <a:ext cx="2303813" cy="995363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Testa att släppa iväg en boll i långa bollbanan. Hur ändrar sig bollens fart under vägen från början till slut?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Hur låter det under vägen  </a:t>
            </a:r>
            <a:r>
              <a:rPr lang="sv-SE" sz="1050" dirty="0"/>
              <a:t>från</a:t>
            </a:r>
            <a:r>
              <a:rPr lang="sv-SE" sz="1000" dirty="0"/>
              <a:t> början till slut?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000" dirty="0"/>
              <a:t>Varför tror ni det är så?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>
          <a:xfrm>
            <a:off x="116632" y="4788024"/>
            <a:ext cx="2520280" cy="359767"/>
          </a:xfrm>
        </p:spPr>
        <p:txBody>
          <a:bodyPr/>
          <a:lstStyle/>
          <a:p>
            <a:r>
              <a:rPr lang="sv-SE" dirty="0"/>
              <a:t>Blåshålet </a:t>
            </a:r>
            <a:r>
              <a:rPr lang="sv-SE" sz="1400" dirty="0"/>
              <a:t>Plan 2</a:t>
            </a:r>
          </a:p>
          <a:p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dirty="0"/>
              <a:t>11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4"/>
          </p:nvPr>
        </p:nvSpPr>
        <p:spPr>
          <a:xfrm>
            <a:off x="116632" y="5148064"/>
            <a:ext cx="2304000" cy="359767"/>
          </a:xfrm>
        </p:spPr>
        <p:txBody>
          <a:bodyPr/>
          <a:lstStyle/>
          <a:p>
            <a:r>
              <a:rPr lang="sv-SE" sz="800" dirty="0"/>
              <a:t>Träna förmågan att formulera en hypotes, göra en undersökning, observera och tolka ett resultat.</a:t>
            </a:r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5"/>
          </p:nvPr>
        </p:nvSpPr>
        <p:spPr>
          <a:xfrm>
            <a:off x="116632" y="6804248"/>
            <a:ext cx="2303813" cy="1103927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Vad händer med badbollen vid blåshålet?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sv-SE" dirty="0"/>
              <a:t>Hur hårt kan man knuffa till den utan att den ramlar?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6"/>
          </p:nvPr>
        </p:nvSpPr>
        <p:spPr>
          <a:xfrm>
            <a:off x="3691070" y="4860578"/>
            <a:ext cx="2402226" cy="359767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dirty="0"/>
              <a:t>12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8"/>
          </p:nvPr>
        </p:nvSpPr>
        <p:spPr>
          <a:xfrm>
            <a:off x="3717032" y="5436096"/>
            <a:ext cx="2304000" cy="360040"/>
          </a:xfrm>
        </p:spPr>
        <p:txBody>
          <a:bodyPr/>
          <a:lstStyle/>
          <a:p>
            <a:endParaRPr lang="sv-SE" sz="800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9"/>
          </p:nvPr>
        </p:nvSpPr>
        <p:spPr>
          <a:xfrm>
            <a:off x="3691165" y="6804248"/>
            <a:ext cx="2474139" cy="1103927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sz="1000" b="0" dirty="0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3"/>
          </p:nvPr>
        </p:nvSpPr>
        <p:spPr>
          <a:xfrm>
            <a:off x="145070" y="1260178"/>
            <a:ext cx="2707866" cy="359767"/>
          </a:xfrm>
        </p:spPr>
        <p:txBody>
          <a:bodyPr/>
          <a:lstStyle/>
          <a:p>
            <a:r>
              <a:rPr lang="sv-SE" dirty="0"/>
              <a:t>Gult ljus </a:t>
            </a:r>
            <a:r>
              <a:rPr lang="sv-SE" sz="1400" dirty="0"/>
              <a:t>Plan 2</a:t>
            </a:r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18"/>
          </p:nvPr>
        </p:nvSpPr>
        <p:spPr>
          <a:xfrm>
            <a:off x="3645024" y="1259632"/>
            <a:ext cx="2474233" cy="359767"/>
          </a:xfrm>
        </p:spPr>
        <p:txBody>
          <a:bodyPr/>
          <a:lstStyle/>
          <a:p>
            <a:r>
              <a:rPr lang="sv-SE" dirty="0"/>
              <a:t>Långa bollbanan </a:t>
            </a:r>
            <a:r>
              <a:rPr lang="sv-SE" sz="1400" dirty="0"/>
              <a:t>Plan 2</a:t>
            </a:r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22DFC2E2-510B-46B6-AB93-7254818F802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219"/>
          <a:stretch/>
        </p:blipFill>
        <p:spPr>
          <a:xfrm>
            <a:off x="238992" y="5660573"/>
            <a:ext cx="1785387" cy="1385249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3D7DDF37-74A0-41C8-AAD9-D38F258791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92" y="2058912"/>
            <a:ext cx="1699003" cy="1274252"/>
          </a:xfrm>
          <a:prstGeom prst="rect">
            <a:avLst/>
          </a:prstGeom>
        </p:spPr>
      </p:pic>
      <p:pic>
        <p:nvPicPr>
          <p:cNvPr id="27" name="Bildobjekt 26">
            <a:extLst>
              <a:ext uri="{FF2B5EF4-FFF2-40B4-BE49-F238E27FC236}">
                <a16:creationId xmlns:a16="http://schemas.microsoft.com/office/drawing/2014/main" id="{807FE2DA-6BDA-4DDF-87F8-9E165FB720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048" y="2130933"/>
            <a:ext cx="1251393" cy="93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7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56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13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>
          <a:xfrm>
            <a:off x="180031" y="1835696"/>
            <a:ext cx="2304000" cy="359767"/>
          </a:xfrm>
        </p:spPr>
        <p:txBody>
          <a:bodyPr/>
          <a:lstStyle/>
          <a:p>
            <a:endParaRPr lang="sv-SE" sz="8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7"/>
          </p:nvPr>
        </p:nvSpPr>
        <p:spPr>
          <a:xfrm>
            <a:off x="116632" y="3346693"/>
            <a:ext cx="2303813" cy="995363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sz="900" b="0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v-SE" dirty="0"/>
              <a:t>14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20"/>
          </p:nvPr>
        </p:nvSpPr>
        <p:spPr>
          <a:xfrm>
            <a:off x="3717161" y="1619672"/>
            <a:ext cx="2304000" cy="359767"/>
          </a:xfrm>
        </p:spPr>
        <p:txBody>
          <a:bodyPr/>
          <a:lstStyle/>
          <a:p>
            <a:r>
              <a:rPr lang="sv-SE" sz="800" dirty="0"/>
              <a:t>Träna på förmågan att genomföra en undersökning, observera, diskutera, tolka och dra slutsatser.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/>
          </p:nvPr>
        </p:nvSpPr>
        <p:spPr>
          <a:xfrm>
            <a:off x="3645024" y="3347864"/>
            <a:ext cx="2303813" cy="995363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0" dirty="0"/>
              <a:t>Läs texten genom röret med vatten. Hur blir texten?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0" dirty="0"/>
              <a:t>Diskutera orsaken till att det blir på detta sätt.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0" dirty="0"/>
              <a:t>Titta på uppdragskortet genom röret. Hur blir texten?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dirty="0"/>
              <a:t>15</a:t>
            </a:r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dirty="0"/>
              <a:t>16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sv-SE" sz="800" dirty="0"/>
              <a:t>Träna på förmågan att undersöka, tolka resultat, dra slutsatser och observera</a:t>
            </a:r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9"/>
          </p:nvPr>
        </p:nvSpPr>
        <p:spPr>
          <a:xfrm>
            <a:off x="3717032" y="6881343"/>
            <a:ext cx="2303813" cy="995363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0" dirty="0"/>
              <a:t>Titta genom hålet och försök att få de svarta pinnarna att stå mitt emot varandra.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0" dirty="0"/>
              <a:t>Fäll upp den svarta luckan och gör om försöket.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b="0" dirty="0"/>
              <a:t>Diskutera resultaten och vad det kan bero på.</a:t>
            </a:r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18"/>
          </p:nvPr>
        </p:nvSpPr>
        <p:spPr>
          <a:xfrm>
            <a:off x="3691071" y="1260178"/>
            <a:ext cx="2330218" cy="359767"/>
          </a:xfrm>
        </p:spPr>
        <p:txBody>
          <a:bodyPr/>
          <a:lstStyle/>
          <a:p>
            <a:r>
              <a:rPr lang="sv-SE" dirty="0"/>
              <a:t>Vattenlinsen </a:t>
            </a:r>
            <a:r>
              <a:rPr lang="sv-SE" sz="1400" dirty="0"/>
              <a:t>Plan 3</a:t>
            </a:r>
            <a:endParaRPr lang="sv-SE" dirty="0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sv-SE" dirty="0"/>
              <a:t>Ögonmåttet </a:t>
            </a:r>
            <a:r>
              <a:rPr lang="sv-SE" sz="1400" dirty="0"/>
              <a:t>Plan 2</a:t>
            </a:r>
            <a:endParaRPr lang="sv-S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9040" y="5755977"/>
            <a:ext cx="1378230" cy="91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mipl\Desktop\Bilder rygg\Tänk o testa 0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2123728"/>
            <a:ext cx="936104" cy="1248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Platshållare för text 13">
            <a:extLst>
              <a:ext uri="{FF2B5EF4-FFF2-40B4-BE49-F238E27FC236}">
                <a16:creationId xmlns:a16="http://schemas.microsoft.com/office/drawing/2014/main" id="{CC775457-B701-46D3-8569-BBB93F1DD692}"/>
              </a:ext>
            </a:extLst>
          </p:cNvPr>
          <p:cNvSpPr txBox="1">
            <a:spLocks/>
          </p:cNvSpPr>
          <p:nvPr/>
        </p:nvSpPr>
        <p:spPr>
          <a:xfrm>
            <a:off x="116632" y="4810826"/>
            <a:ext cx="2304000" cy="359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Nexa Light" panose="02000000000000000000" pitchFamily="50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Rutschkanan </a:t>
            </a:r>
            <a:r>
              <a:rPr lang="sv-SE" sz="1400"/>
              <a:t>Plan 4</a:t>
            </a:r>
            <a:endParaRPr lang="sv-SE" dirty="0"/>
          </a:p>
        </p:txBody>
      </p:sp>
      <p:sp>
        <p:nvSpPr>
          <p:cNvPr id="29" name="Platshållare för text 15">
            <a:extLst>
              <a:ext uri="{FF2B5EF4-FFF2-40B4-BE49-F238E27FC236}">
                <a16:creationId xmlns:a16="http://schemas.microsoft.com/office/drawing/2014/main" id="{7B211DE2-F8AD-4CE3-AFF6-88FA5508DDA7}"/>
              </a:ext>
            </a:extLst>
          </p:cNvPr>
          <p:cNvSpPr txBox="1">
            <a:spLocks/>
          </p:cNvSpPr>
          <p:nvPr/>
        </p:nvSpPr>
        <p:spPr>
          <a:xfrm>
            <a:off x="116632" y="5170593"/>
            <a:ext cx="2304000" cy="359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Nexa Light" panose="02000000000000000000" pitchFamily="50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800"/>
              <a:t>Träna din förmåga att genomföra en undersökning, diskutera, observera, tolka och dra slutsatser.</a:t>
            </a:r>
            <a:endParaRPr lang="sv-SE" sz="800" dirty="0"/>
          </a:p>
        </p:txBody>
      </p:sp>
      <p:sp>
        <p:nvSpPr>
          <p:cNvPr id="30" name="Platshållare för text 16">
            <a:extLst>
              <a:ext uri="{FF2B5EF4-FFF2-40B4-BE49-F238E27FC236}">
                <a16:creationId xmlns:a16="http://schemas.microsoft.com/office/drawing/2014/main" id="{CCCED2FF-BD67-4973-9ECC-EBAD55EBF9C0}"/>
              </a:ext>
            </a:extLst>
          </p:cNvPr>
          <p:cNvSpPr txBox="1">
            <a:spLocks/>
          </p:cNvSpPr>
          <p:nvPr/>
        </p:nvSpPr>
        <p:spPr>
          <a:xfrm>
            <a:off x="116726" y="6863060"/>
            <a:ext cx="2303813" cy="9953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b="0" kern="1200">
                <a:solidFill>
                  <a:schemeClr val="tx1"/>
                </a:solidFill>
                <a:latin typeface="Nexa Light" panose="02000000000000000000" pitchFamily="50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900"/>
          </a:p>
          <a:p>
            <a:pPr marL="171450" indent="-171450">
              <a:buFont typeface="Arial" pitchFamily="34" charset="0"/>
              <a:buChar char="•"/>
            </a:pPr>
            <a:r>
              <a:rPr lang="sv-SE" sz="900"/>
              <a:t>Hämta en matta och följ åkinstruktionerna. Din åktid visas på displayen i landningsrummet.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v-SE" sz="900"/>
              <a:t>Hur fort åkte ni? Kanan är 25 m lång. Kan ni på något sätt påverka er åktid? Vilken var din genomsnittshastighet? </a:t>
            </a:r>
            <a:endParaRPr lang="sv-SE" sz="900" dirty="0"/>
          </a:p>
        </p:txBody>
      </p:sp>
      <p:pic>
        <p:nvPicPr>
          <p:cNvPr id="31" name="Picture 5">
            <a:extLst>
              <a:ext uri="{FF2B5EF4-FFF2-40B4-BE49-F238E27FC236}">
                <a16:creationId xmlns:a16="http://schemas.microsoft.com/office/drawing/2014/main" id="{BC2785A1-7248-4005-BA1A-A98F66ABE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71" y="5701660"/>
            <a:ext cx="1390001" cy="101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21A829B-25D2-4409-A44D-E8B6CFA355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118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3319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555</Words>
  <Application>Microsoft Office PowerPoint</Application>
  <PresentationFormat>Bildspel på skärmen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Nexa Bold</vt:lpstr>
      <vt:lpstr>Nexa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Telge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Katarina Deneberg (TT)</dc:creator>
  <cp:lastModifiedBy>Mikael Palin (TT)</cp:lastModifiedBy>
  <cp:revision>175</cp:revision>
  <dcterms:created xsi:type="dcterms:W3CDTF">2012-07-03T11:21:02Z</dcterms:created>
  <dcterms:modified xsi:type="dcterms:W3CDTF">2021-11-30T16:16:48Z</dcterms:modified>
</cp:coreProperties>
</file>