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 id="264" r:id="rId4"/>
    <p:sldId id="261" r:id="rId5"/>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varScale="1">
        <p:scale>
          <a:sx n="74" d="100"/>
          <a:sy n="74" d="100"/>
        </p:scale>
        <p:origin x="286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sv-SE"/>
              <a:t>Klicka här för att ändra mall för rubrikformat</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664E0D9A-450E-4B4B-B117-EA07D2847A7F}" type="datetimeFigureOut">
              <a:rPr lang="sv-SE" smtClean="0"/>
              <a:t>2022-08-22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1492925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664E0D9A-450E-4B4B-B117-EA07D2847A7F}" type="datetimeFigureOut">
              <a:rPr lang="sv-SE" smtClean="0"/>
              <a:t>2022-08-22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3787292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664E0D9A-450E-4B4B-B117-EA07D2847A7F}" type="datetimeFigureOut">
              <a:rPr lang="sv-SE" smtClean="0"/>
              <a:t>2022-08-22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3560236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664E0D9A-450E-4B4B-B117-EA07D2847A7F}" type="datetimeFigureOut">
              <a:rPr lang="sv-SE" smtClean="0"/>
              <a:t>2022-08-22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3217486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sv-SE"/>
              <a:t>Klicka här för att ändra mall för rubrikformat</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664E0D9A-450E-4B4B-B117-EA07D2847A7F}" type="datetimeFigureOut">
              <a:rPr lang="sv-SE" smtClean="0"/>
              <a:t>2022-08-22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191994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664E0D9A-450E-4B4B-B117-EA07D2847A7F}" type="datetimeFigureOut">
              <a:rPr lang="sv-SE" smtClean="0"/>
              <a:t>2022-08-22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1173676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sv-SE"/>
              <a:t>Klicka här för att ändra format på bakgrundstexten</a:t>
            </a:r>
          </a:p>
        </p:txBody>
      </p:sp>
      <p:sp>
        <p:nvSpPr>
          <p:cNvPr id="4" name="Content Placeholder 3"/>
          <p:cNvSpPr>
            <a:spLocks noGrp="1"/>
          </p:cNvSpPr>
          <p:nvPr>
            <p:ph sz="half" idx="2"/>
          </p:nvPr>
        </p:nvSpPr>
        <p:spPr>
          <a:xfrm>
            <a:off x="520713" y="3905482"/>
            <a:ext cx="3198096" cy="57443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sv-SE"/>
              <a:t>Klicka här för att ändra format på bakgrundstexten</a:t>
            </a:r>
          </a:p>
        </p:txBody>
      </p:sp>
      <p:sp>
        <p:nvSpPr>
          <p:cNvPr id="6" name="Content Placeholder 5"/>
          <p:cNvSpPr>
            <a:spLocks noGrp="1"/>
          </p:cNvSpPr>
          <p:nvPr>
            <p:ph sz="quarter" idx="4"/>
          </p:nvPr>
        </p:nvSpPr>
        <p:spPr>
          <a:xfrm>
            <a:off x="3827086" y="3905482"/>
            <a:ext cx="3213847" cy="57443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664E0D9A-450E-4B4B-B117-EA07D2847A7F}" type="datetimeFigureOut">
              <a:rPr lang="sv-SE" smtClean="0"/>
              <a:t>2022-08-22</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411053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664E0D9A-450E-4B4B-B117-EA07D2847A7F}" type="datetimeFigureOut">
              <a:rPr lang="sv-SE" smtClean="0"/>
              <a:t>2022-08-22</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1742084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E0D9A-450E-4B4B-B117-EA07D2847A7F}" type="datetimeFigureOut">
              <a:rPr lang="sv-SE" smtClean="0"/>
              <a:t>2022-08-22</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1387261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sv-SE"/>
              <a:t>Klicka här för att ändra mall för rubrikformat</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64E0D9A-450E-4B4B-B117-EA07D2847A7F}" type="datetimeFigureOut">
              <a:rPr lang="sv-SE" smtClean="0"/>
              <a:t>2022-08-22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1101173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64E0D9A-450E-4B4B-B117-EA07D2847A7F}" type="datetimeFigureOut">
              <a:rPr lang="sv-SE" smtClean="0"/>
              <a:t>2022-08-22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284932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664E0D9A-450E-4B4B-B117-EA07D2847A7F}" type="datetimeFigureOut">
              <a:rPr lang="sv-SE" smtClean="0"/>
              <a:t>2022-08-22</a:t>
            </a:fld>
            <a:endParaRPr lang="sv-SE"/>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A5B0D8A-DACF-47E0-B96C-2E9E93913DDE}" type="slidenum">
              <a:rPr lang="sv-SE" smtClean="0"/>
              <a:t>‹#›</a:t>
            </a:fld>
            <a:endParaRPr lang="sv-SE"/>
          </a:p>
        </p:txBody>
      </p:sp>
      <p:sp>
        <p:nvSpPr>
          <p:cNvPr id="8" name="textruta 7">
            <a:extLst>
              <a:ext uri="{FF2B5EF4-FFF2-40B4-BE49-F238E27FC236}">
                <a16:creationId xmlns:a16="http://schemas.microsoft.com/office/drawing/2014/main" id="{13AEFC26-817C-4577-9C2E-C02E0AFAAF27}"/>
              </a:ext>
            </a:extLst>
          </p:cNvPr>
          <p:cNvSpPr txBox="1"/>
          <p:nvPr userDrawn="1">
            <p:extLst>
              <p:ext uri="{1162E1C5-73C7-4A58-AE30-91384D911F3F}">
                <p184:classification xmlns:p184="http://schemas.microsoft.com/office/powerpoint/2018/4/main" val="hdr"/>
              </p:ext>
            </p:extLst>
          </p:nvPr>
        </p:nvSpPr>
        <p:spPr>
          <a:xfrm>
            <a:off x="6583363" y="0"/>
            <a:ext cx="1004887" cy="152400"/>
          </a:xfrm>
          <a:prstGeom prst="rect">
            <a:avLst/>
          </a:prstGeom>
        </p:spPr>
        <p:txBody>
          <a:bodyPr horzOverflow="overflow" lIns="0" tIns="0" rIns="0" bIns="0">
            <a:spAutoFit/>
          </a:bodyPr>
          <a:lstStyle/>
          <a:p>
            <a:pPr algn="r"/>
            <a:r>
              <a:rPr lang="sv-SE" sz="1000">
                <a:solidFill>
                  <a:srgbClr val="000000"/>
                </a:solidFill>
                <a:latin typeface="Calibri" panose="020F0502020204030204" pitchFamily="34" charset="0"/>
                <a:cs typeface="Calibri" panose="020F0502020204030204" pitchFamily="34" charset="0"/>
              </a:rPr>
              <a:t>Känslighet - Öppen</a:t>
            </a:r>
          </a:p>
        </p:txBody>
      </p:sp>
    </p:spTree>
    <p:extLst>
      <p:ext uri="{BB962C8B-B14F-4D97-AF65-F5344CB8AC3E}">
        <p14:creationId xmlns:p14="http://schemas.microsoft.com/office/powerpoint/2010/main" val="319961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jpg"/><Relationship Id="rId7"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3.jp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 name="Bildobjekt 45">
            <a:extLst>
              <a:ext uri="{FF2B5EF4-FFF2-40B4-BE49-F238E27FC236}">
                <a16:creationId xmlns:a16="http://schemas.microsoft.com/office/drawing/2014/main" id="{1B04D08F-E1C5-3FF0-9211-585CD23E992F}"/>
              </a:ext>
            </a:extLst>
          </p:cNvPr>
          <p:cNvPicPr/>
          <p:nvPr/>
        </p:nvPicPr>
        <p:blipFill>
          <a:blip r:embed="rId2">
            <a:extLst>
              <a:ext uri="{28A0092B-C50C-407E-A947-70E740481C1C}">
                <a14:useLocalDpi xmlns:a14="http://schemas.microsoft.com/office/drawing/2010/main" val="0"/>
              </a:ext>
            </a:extLst>
          </a:blip>
          <a:srcRect t="11312" b="11312"/>
          <a:stretch/>
        </p:blipFill>
        <p:spPr>
          <a:xfrm>
            <a:off x="798490" y="5927101"/>
            <a:ext cx="2231368" cy="1701963"/>
          </a:xfrm>
          <a:prstGeom prst="rect">
            <a:avLst/>
          </a:prstGeom>
          <a:ln w="28575">
            <a:solidFill>
              <a:schemeClr val="bg2">
                <a:lumMod val="10000"/>
              </a:schemeClr>
            </a:solidFill>
          </a:ln>
        </p:spPr>
      </p:pic>
      <p:pic>
        <p:nvPicPr>
          <p:cNvPr id="42" name="Bildobjekt 41">
            <a:extLst>
              <a:ext uri="{FF2B5EF4-FFF2-40B4-BE49-F238E27FC236}">
                <a16:creationId xmlns:a16="http://schemas.microsoft.com/office/drawing/2014/main" id="{0992E2A5-F83E-B24F-451D-32F1D0F85194}"/>
              </a:ext>
            </a:extLst>
          </p:cNvPr>
          <p:cNvPicPr/>
          <p:nvPr/>
        </p:nvPicPr>
        <p:blipFill rotWithShape="1">
          <a:blip r:embed="rId3">
            <a:extLst>
              <a:ext uri="{28A0092B-C50C-407E-A947-70E740481C1C}">
                <a14:useLocalDpi xmlns:a14="http://schemas.microsoft.com/office/drawing/2010/main" val="0"/>
              </a:ext>
            </a:extLst>
          </a:blip>
          <a:srcRect l="16554" r="15188" b="16693"/>
          <a:stretch/>
        </p:blipFill>
        <p:spPr>
          <a:xfrm>
            <a:off x="4237015" y="692025"/>
            <a:ext cx="2742306" cy="1706513"/>
          </a:xfrm>
          <a:prstGeom prst="rect">
            <a:avLst/>
          </a:prstGeom>
          <a:ln w="28575">
            <a:solidFill>
              <a:schemeClr val="bg2">
                <a:lumMod val="10000"/>
              </a:schemeClr>
            </a:solidFill>
          </a:ln>
        </p:spPr>
      </p:pic>
      <p:sp>
        <p:nvSpPr>
          <p:cNvPr id="43" name="textruta 42">
            <a:extLst>
              <a:ext uri="{FF2B5EF4-FFF2-40B4-BE49-F238E27FC236}">
                <a16:creationId xmlns:a16="http://schemas.microsoft.com/office/drawing/2014/main" id="{46264074-CD69-20EA-80E8-7288A186921A}"/>
              </a:ext>
            </a:extLst>
          </p:cNvPr>
          <p:cNvSpPr txBox="1"/>
          <p:nvPr/>
        </p:nvSpPr>
        <p:spPr>
          <a:xfrm>
            <a:off x="3988168" y="2595114"/>
            <a:ext cx="3240000" cy="1805623"/>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Balansskivan (Plan 1)</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Prova att ställa en kloss på kanten av balansskivan. Vad händer?</a:t>
            </a:r>
          </a:p>
          <a:p>
            <a:pPr>
              <a:spcAft>
                <a:spcPts val="800"/>
              </a:spcAft>
            </a:pPr>
            <a:r>
              <a:rPr lang="sv-SE" sz="1400" b="0" i="0" dirty="0">
                <a:solidFill>
                  <a:srgbClr val="333333"/>
                </a:solidFill>
                <a:effectLst/>
                <a:latin typeface="Nexa Light" panose="02000000000000000000" pitchFamily="50" charset="0"/>
              </a:rPr>
              <a:t>Försök att ställa så många klossar som möjligt på den hängande skivan. Vad måste du tänka på för att skivan ska vara i jämnvikt?</a:t>
            </a:r>
            <a:endParaRPr lang="sv-SE" sz="1400" dirty="0">
              <a:effectLst/>
              <a:latin typeface="Nexa Light" panose="02000000000000000000" pitchFamily="50" charset="0"/>
              <a:ea typeface="Telge Light" panose="020B0404020203020204" pitchFamily="34" charset="0"/>
              <a:cs typeface="Times New Roman" panose="02020603050405020304" pitchFamily="18" charset="0"/>
            </a:endParaRPr>
          </a:p>
        </p:txBody>
      </p:sp>
      <p:pic>
        <p:nvPicPr>
          <p:cNvPr id="34" name="Bildobjekt 33">
            <a:extLst>
              <a:ext uri="{FF2B5EF4-FFF2-40B4-BE49-F238E27FC236}">
                <a16:creationId xmlns:a16="http://schemas.microsoft.com/office/drawing/2014/main" id="{4E50BA85-1C36-0956-BEAC-B4AE65034714}"/>
              </a:ext>
            </a:extLst>
          </p:cNvPr>
          <p:cNvPicPr/>
          <p:nvPr/>
        </p:nvPicPr>
        <p:blipFill>
          <a:blip r:embed="rId4">
            <a:extLst>
              <a:ext uri="{28A0092B-C50C-407E-A947-70E740481C1C}">
                <a14:useLocalDpi xmlns:a14="http://schemas.microsoft.com/office/drawing/2010/main" val="0"/>
              </a:ext>
            </a:extLst>
          </a:blip>
          <a:srcRect/>
          <a:stretch/>
        </p:blipFill>
        <p:spPr>
          <a:xfrm>
            <a:off x="611620" y="696151"/>
            <a:ext cx="2578970" cy="1664696"/>
          </a:xfrm>
          <a:prstGeom prst="rect">
            <a:avLst/>
          </a:prstGeom>
          <a:ln w="28575">
            <a:solidFill>
              <a:schemeClr val="bg2">
                <a:lumMod val="10000"/>
              </a:schemeClr>
            </a:solidFill>
          </a:ln>
        </p:spPr>
      </p:pic>
      <p:sp>
        <p:nvSpPr>
          <p:cNvPr id="4" name="Rektangel 3">
            <a:extLst>
              <a:ext uri="{FF2B5EF4-FFF2-40B4-BE49-F238E27FC236}">
                <a16:creationId xmlns:a16="http://schemas.microsoft.com/office/drawing/2014/main" id="{ECF5E2C6-41AB-40E6-BA57-D82BB29D4B1B}"/>
              </a:ext>
            </a:extLst>
          </p:cNvPr>
          <p:cNvSpPr>
            <a:spLocks noGrp="1" noRot="1" noMove="1" noResize="1" noEditPoints="1" noAdjustHandles="1" noChangeArrowheads="1" noChangeShapeType="1"/>
          </p:cNvSpPr>
          <p:nvPr/>
        </p:nvSpPr>
        <p:spPr>
          <a:xfrm>
            <a:off x="0" y="0"/>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236725B9-AA8B-4D1C-9ADD-26B9CAF56E92}"/>
              </a:ext>
            </a:extLst>
          </p:cNvPr>
          <p:cNvSpPr>
            <a:spLocks noGrp="1" noRot="1" noMove="1" noResize="1" noEditPoints="1" noAdjustHandles="1" noChangeArrowheads="1" noChangeShapeType="1"/>
          </p:cNvSpPr>
          <p:nvPr/>
        </p:nvSpPr>
        <p:spPr>
          <a:xfrm>
            <a:off x="3782333" y="0"/>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60E694A3-F112-4204-AF7A-9EDC241C87A4}"/>
              </a:ext>
            </a:extLst>
          </p:cNvPr>
          <p:cNvSpPr>
            <a:spLocks noGrp="1" noRot="1" noMove="1" noResize="1" noEditPoints="1" noAdjustHandles="1" noChangeArrowheads="1" noChangeShapeType="1"/>
          </p:cNvSpPr>
          <p:nvPr/>
        </p:nvSpPr>
        <p:spPr>
          <a:xfrm>
            <a:off x="-4990" y="5345907"/>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63C7B6F6-7F70-4633-B5DC-F0A634B1D7A0}"/>
              </a:ext>
            </a:extLst>
          </p:cNvPr>
          <p:cNvSpPr>
            <a:spLocks noGrp="1" noRot="1" noMove="1" noResize="1" noEditPoints="1" noAdjustHandles="1" noChangeArrowheads="1" noChangeShapeType="1"/>
          </p:cNvSpPr>
          <p:nvPr/>
        </p:nvSpPr>
        <p:spPr>
          <a:xfrm>
            <a:off x="3777343" y="5345907"/>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4" name="Bildobjekt 23">
            <a:extLst>
              <a:ext uri="{FF2B5EF4-FFF2-40B4-BE49-F238E27FC236}">
                <a16:creationId xmlns:a16="http://schemas.microsoft.com/office/drawing/2014/main" id="{109BC4C3-1A76-4E25-8D3D-A3D0C1E04834}"/>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5894223" y="4618293"/>
            <a:ext cx="1513098" cy="598202"/>
          </a:xfrm>
          <a:prstGeom prst="rect">
            <a:avLst/>
          </a:prstGeom>
        </p:spPr>
      </p:pic>
      <p:pic>
        <p:nvPicPr>
          <p:cNvPr id="25" name="Bildobjekt 24">
            <a:extLst>
              <a:ext uri="{FF2B5EF4-FFF2-40B4-BE49-F238E27FC236}">
                <a16:creationId xmlns:a16="http://schemas.microsoft.com/office/drawing/2014/main" id="{BF6F5EED-A20D-457B-8218-F1AB6B9B614B}"/>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2117551" y="4618293"/>
            <a:ext cx="1513098" cy="598202"/>
          </a:xfrm>
          <a:prstGeom prst="rect">
            <a:avLst/>
          </a:prstGeom>
        </p:spPr>
      </p:pic>
      <p:pic>
        <p:nvPicPr>
          <p:cNvPr id="26" name="Bildobjekt 25">
            <a:extLst>
              <a:ext uri="{FF2B5EF4-FFF2-40B4-BE49-F238E27FC236}">
                <a16:creationId xmlns:a16="http://schemas.microsoft.com/office/drawing/2014/main" id="{E3118D0F-A69B-4CFB-AE1F-FBB9B042C3E6}"/>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2117551" y="9964199"/>
            <a:ext cx="1513098" cy="598202"/>
          </a:xfrm>
          <a:prstGeom prst="rect">
            <a:avLst/>
          </a:prstGeom>
        </p:spPr>
      </p:pic>
      <p:pic>
        <p:nvPicPr>
          <p:cNvPr id="27" name="Bildobjekt 26">
            <a:extLst>
              <a:ext uri="{FF2B5EF4-FFF2-40B4-BE49-F238E27FC236}">
                <a16:creationId xmlns:a16="http://schemas.microsoft.com/office/drawing/2014/main" id="{1831AA60-80CB-4117-88EC-DDD99F359252}"/>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5894223" y="9964199"/>
            <a:ext cx="1513098" cy="598202"/>
          </a:xfrm>
          <a:prstGeom prst="rect">
            <a:avLst/>
          </a:prstGeom>
        </p:spPr>
      </p:pic>
      <p:pic>
        <p:nvPicPr>
          <p:cNvPr id="21" name="Bildobjekt 20">
            <a:extLst>
              <a:ext uri="{FF2B5EF4-FFF2-40B4-BE49-F238E27FC236}">
                <a16:creationId xmlns:a16="http://schemas.microsoft.com/office/drawing/2014/main" id="{E9D5AA8D-55B3-9804-2A85-A4B1D4C7DBA8}"/>
              </a:ext>
            </a:extLst>
          </p:cNvPr>
          <p:cNvPicPr/>
          <p:nvPr/>
        </p:nvPicPr>
        <p:blipFill>
          <a:blip r:embed="rId6">
            <a:extLst>
              <a:ext uri="{28A0092B-C50C-407E-A947-70E740481C1C}">
                <a14:useLocalDpi xmlns:a14="http://schemas.microsoft.com/office/drawing/2010/main" val="0"/>
              </a:ext>
            </a:extLst>
          </a:blip>
          <a:srcRect/>
          <a:stretch/>
        </p:blipFill>
        <p:spPr>
          <a:xfrm flipH="1">
            <a:off x="-7062" y="-5821"/>
            <a:ext cx="1215660" cy="1104488"/>
          </a:xfrm>
          <a:prstGeom prst="rect">
            <a:avLst/>
          </a:prstGeom>
        </p:spPr>
      </p:pic>
      <p:pic>
        <p:nvPicPr>
          <p:cNvPr id="22" name="Bildobjekt 21">
            <a:extLst>
              <a:ext uri="{FF2B5EF4-FFF2-40B4-BE49-F238E27FC236}">
                <a16:creationId xmlns:a16="http://schemas.microsoft.com/office/drawing/2014/main" id="{03FB5C4C-D16F-CD0C-EB8F-506C8E5AA569}"/>
              </a:ext>
            </a:extLst>
          </p:cNvPr>
          <p:cNvPicPr/>
          <p:nvPr/>
        </p:nvPicPr>
        <p:blipFill>
          <a:blip r:embed="rId6">
            <a:extLst>
              <a:ext uri="{28A0092B-C50C-407E-A947-70E740481C1C}">
                <a14:useLocalDpi xmlns:a14="http://schemas.microsoft.com/office/drawing/2010/main" val="0"/>
              </a:ext>
            </a:extLst>
          </a:blip>
          <a:srcRect/>
          <a:stretch/>
        </p:blipFill>
        <p:spPr>
          <a:xfrm flipH="1">
            <a:off x="3809095" y="-15530"/>
            <a:ext cx="1215660" cy="1104488"/>
          </a:xfrm>
          <a:prstGeom prst="rect">
            <a:avLst/>
          </a:prstGeom>
        </p:spPr>
      </p:pic>
      <p:pic>
        <p:nvPicPr>
          <p:cNvPr id="28" name="Bildobjekt 27">
            <a:extLst>
              <a:ext uri="{FF2B5EF4-FFF2-40B4-BE49-F238E27FC236}">
                <a16:creationId xmlns:a16="http://schemas.microsoft.com/office/drawing/2014/main" id="{43F3AD31-8323-F307-D951-44B3B22AB760}"/>
              </a:ext>
            </a:extLst>
          </p:cNvPr>
          <p:cNvPicPr/>
          <p:nvPr/>
        </p:nvPicPr>
        <p:blipFill>
          <a:blip r:embed="rId6">
            <a:extLst>
              <a:ext uri="{28A0092B-C50C-407E-A947-70E740481C1C}">
                <a14:useLocalDpi xmlns:a14="http://schemas.microsoft.com/office/drawing/2010/main" val="0"/>
              </a:ext>
            </a:extLst>
          </a:blip>
          <a:srcRect/>
          <a:stretch/>
        </p:blipFill>
        <p:spPr>
          <a:xfrm flipH="1">
            <a:off x="-9980" y="5376622"/>
            <a:ext cx="1215660" cy="1104488"/>
          </a:xfrm>
          <a:prstGeom prst="rect">
            <a:avLst/>
          </a:prstGeom>
        </p:spPr>
      </p:pic>
      <p:pic>
        <p:nvPicPr>
          <p:cNvPr id="29" name="Bildobjekt 28">
            <a:extLst>
              <a:ext uri="{FF2B5EF4-FFF2-40B4-BE49-F238E27FC236}">
                <a16:creationId xmlns:a16="http://schemas.microsoft.com/office/drawing/2014/main" id="{7E746AF2-825F-D09B-76C3-68F55FA27550}"/>
              </a:ext>
            </a:extLst>
          </p:cNvPr>
          <p:cNvPicPr/>
          <p:nvPr/>
        </p:nvPicPr>
        <p:blipFill>
          <a:blip r:embed="rId6">
            <a:extLst>
              <a:ext uri="{28A0092B-C50C-407E-A947-70E740481C1C}">
                <a14:useLocalDpi xmlns:a14="http://schemas.microsoft.com/office/drawing/2010/main" val="0"/>
              </a:ext>
            </a:extLst>
          </a:blip>
          <a:srcRect/>
          <a:stretch/>
        </p:blipFill>
        <p:spPr>
          <a:xfrm flipH="1">
            <a:off x="3797577" y="5376622"/>
            <a:ext cx="1215660" cy="1104488"/>
          </a:xfrm>
          <a:prstGeom prst="rect">
            <a:avLst/>
          </a:prstGeom>
        </p:spPr>
      </p:pic>
      <p:sp>
        <p:nvSpPr>
          <p:cNvPr id="31" name="textruta 30">
            <a:extLst>
              <a:ext uri="{FF2B5EF4-FFF2-40B4-BE49-F238E27FC236}">
                <a16:creationId xmlns:a16="http://schemas.microsoft.com/office/drawing/2014/main" id="{F87DF00C-80AF-8BDC-662B-8DE2AB49CE2E}"/>
              </a:ext>
            </a:extLst>
          </p:cNvPr>
          <p:cNvSpPr txBox="1"/>
          <p:nvPr/>
        </p:nvSpPr>
        <p:spPr>
          <a:xfrm>
            <a:off x="2390801" y="38897"/>
            <a:ext cx="1402418" cy="246221"/>
          </a:xfrm>
          <a:prstGeom prst="rect">
            <a:avLst/>
          </a:prstGeom>
          <a:noFill/>
        </p:spPr>
        <p:txBody>
          <a:bodyPr wrap="square" rtlCol="0">
            <a:spAutoFit/>
          </a:bodyPr>
          <a:lstStyle/>
          <a:p>
            <a:r>
              <a:rPr lang="sv-SE" sz="1000" dirty="0">
                <a:latin typeface="Nexa Light" panose="02000000000000000000" pitchFamily="50" charset="0"/>
              </a:rPr>
              <a:t>Kraft &amp; Rörelse 4-6</a:t>
            </a:r>
          </a:p>
        </p:txBody>
      </p:sp>
      <p:sp>
        <p:nvSpPr>
          <p:cNvPr id="32" name="textruta 31">
            <a:extLst>
              <a:ext uri="{FF2B5EF4-FFF2-40B4-BE49-F238E27FC236}">
                <a16:creationId xmlns:a16="http://schemas.microsoft.com/office/drawing/2014/main" id="{AE93C6C9-5074-EFFF-DC6F-FA14567F40A8}"/>
              </a:ext>
            </a:extLst>
          </p:cNvPr>
          <p:cNvSpPr txBox="1"/>
          <p:nvPr/>
        </p:nvSpPr>
        <p:spPr>
          <a:xfrm>
            <a:off x="6123434" y="40372"/>
            <a:ext cx="1402418" cy="246221"/>
          </a:xfrm>
          <a:prstGeom prst="rect">
            <a:avLst/>
          </a:prstGeom>
          <a:noFill/>
        </p:spPr>
        <p:txBody>
          <a:bodyPr wrap="square" rtlCol="0">
            <a:spAutoFit/>
          </a:bodyPr>
          <a:lstStyle/>
          <a:p>
            <a:r>
              <a:rPr lang="sv-SE" sz="1000" dirty="0">
                <a:latin typeface="Nexa Light" panose="02000000000000000000" pitchFamily="50" charset="0"/>
              </a:rPr>
              <a:t>Kraft &amp; Rörelse 4-6</a:t>
            </a:r>
          </a:p>
        </p:txBody>
      </p:sp>
      <p:sp>
        <p:nvSpPr>
          <p:cNvPr id="36" name="textruta 35">
            <a:extLst>
              <a:ext uri="{FF2B5EF4-FFF2-40B4-BE49-F238E27FC236}">
                <a16:creationId xmlns:a16="http://schemas.microsoft.com/office/drawing/2014/main" id="{68101FF4-1DD9-186D-6FC6-1C102823482A}"/>
              </a:ext>
            </a:extLst>
          </p:cNvPr>
          <p:cNvSpPr txBox="1"/>
          <p:nvPr/>
        </p:nvSpPr>
        <p:spPr>
          <a:xfrm>
            <a:off x="2457450" y="5358548"/>
            <a:ext cx="1402418" cy="246221"/>
          </a:xfrm>
          <a:prstGeom prst="rect">
            <a:avLst/>
          </a:prstGeom>
          <a:noFill/>
        </p:spPr>
        <p:txBody>
          <a:bodyPr wrap="square" rtlCol="0">
            <a:spAutoFit/>
          </a:bodyPr>
          <a:lstStyle/>
          <a:p>
            <a:r>
              <a:rPr lang="sv-SE" sz="1000" dirty="0">
                <a:latin typeface="Nexa Light" panose="02000000000000000000" pitchFamily="50" charset="0"/>
              </a:rPr>
              <a:t>Kraft &amp; Rörelse 4-6</a:t>
            </a:r>
          </a:p>
        </p:txBody>
      </p:sp>
      <p:sp>
        <p:nvSpPr>
          <p:cNvPr id="38" name="textruta 37">
            <a:extLst>
              <a:ext uri="{FF2B5EF4-FFF2-40B4-BE49-F238E27FC236}">
                <a16:creationId xmlns:a16="http://schemas.microsoft.com/office/drawing/2014/main" id="{BB344F48-AE1C-5F29-F3BD-F58DF46BC710}"/>
              </a:ext>
            </a:extLst>
          </p:cNvPr>
          <p:cNvSpPr txBox="1"/>
          <p:nvPr/>
        </p:nvSpPr>
        <p:spPr>
          <a:xfrm>
            <a:off x="6123434" y="5376622"/>
            <a:ext cx="1402418" cy="246221"/>
          </a:xfrm>
          <a:prstGeom prst="rect">
            <a:avLst/>
          </a:prstGeom>
          <a:noFill/>
        </p:spPr>
        <p:txBody>
          <a:bodyPr wrap="square" rtlCol="0">
            <a:spAutoFit/>
          </a:bodyPr>
          <a:lstStyle/>
          <a:p>
            <a:r>
              <a:rPr lang="sv-SE" sz="1000" dirty="0">
                <a:latin typeface="Nexa Light" panose="02000000000000000000" pitchFamily="50" charset="0"/>
              </a:rPr>
              <a:t>Kraft &amp; Rörelse 4-6</a:t>
            </a:r>
          </a:p>
        </p:txBody>
      </p:sp>
      <p:sp>
        <p:nvSpPr>
          <p:cNvPr id="35" name="textruta 34">
            <a:extLst>
              <a:ext uri="{FF2B5EF4-FFF2-40B4-BE49-F238E27FC236}">
                <a16:creationId xmlns:a16="http://schemas.microsoft.com/office/drawing/2014/main" id="{786C053F-44D9-0017-4BBF-E9CF815388EC}"/>
              </a:ext>
            </a:extLst>
          </p:cNvPr>
          <p:cNvSpPr txBox="1"/>
          <p:nvPr/>
        </p:nvSpPr>
        <p:spPr>
          <a:xfrm>
            <a:off x="258238" y="2472638"/>
            <a:ext cx="3240000" cy="2339102"/>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Accelerationsbanan (Plan 1)</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Ställ klockorna med samma avstånd från varandra.</a:t>
            </a:r>
            <a:endParaRPr lang="sv-SE" sz="1400" dirty="0">
              <a:effectLst/>
              <a:latin typeface="Telge Light" panose="020B0404020203020204" pitchFamily="34" charset="0"/>
              <a:ea typeface="Telge Light" panose="020B0404020203020204" pitchFamily="34" charset="0"/>
              <a:cs typeface="Times New Roman" panose="02020603050405020304" pitchFamily="18" charset="0"/>
            </a:endParaRP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Hur plingar det när du släpper kulan ned för banan?</a:t>
            </a:r>
            <a:endParaRPr lang="sv-SE" sz="1400" dirty="0">
              <a:effectLst/>
              <a:latin typeface="Telge Light" panose="020B0404020203020204" pitchFamily="34" charset="0"/>
              <a:ea typeface="Telge Light" panose="020B0404020203020204" pitchFamily="34" charset="0"/>
              <a:cs typeface="Times New Roman" panose="02020603050405020304" pitchFamily="18" charset="0"/>
            </a:endParaRPr>
          </a:p>
          <a:p>
            <a:r>
              <a:rPr lang="sv-SE" sz="1400" b="0" i="0" dirty="0">
                <a:solidFill>
                  <a:srgbClr val="333333"/>
                </a:solidFill>
                <a:effectLst/>
                <a:latin typeface="Nexa Light" panose="02000000000000000000" pitchFamily="50" charset="0"/>
              </a:rPr>
              <a:t>Placera klockorna så att du får samma tid mellan plingen. </a:t>
            </a: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Hur förklarar du varför de måste placeras på detta sätt?</a:t>
            </a:r>
            <a:endParaRPr lang="sv-SE" sz="1400" dirty="0">
              <a:effectLst/>
              <a:latin typeface="Telge Light" panose="020B0404020203020204" pitchFamily="34" charset="0"/>
              <a:ea typeface="Telge Light" panose="020B0404020203020204" pitchFamily="34" charset="0"/>
              <a:cs typeface="Times New Roman" panose="02020603050405020304" pitchFamily="18" charset="0"/>
            </a:endParaRPr>
          </a:p>
        </p:txBody>
      </p:sp>
      <p:sp>
        <p:nvSpPr>
          <p:cNvPr id="45" name="textruta 44">
            <a:extLst>
              <a:ext uri="{FF2B5EF4-FFF2-40B4-BE49-F238E27FC236}">
                <a16:creationId xmlns:a16="http://schemas.microsoft.com/office/drawing/2014/main" id="{534A164F-2A0D-8032-1CC6-8DADC8337010}"/>
              </a:ext>
            </a:extLst>
          </p:cNvPr>
          <p:cNvSpPr txBox="1"/>
          <p:nvPr/>
        </p:nvSpPr>
        <p:spPr>
          <a:xfrm>
            <a:off x="274114" y="7629065"/>
            <a:ext cx="3240000" cy="2457596"/>
          </a:xfrm>
          <a:prstGeom prst="rect">
            <a:avLst/>
          </a:prstGeom>
          <a:noFill/>
        </p:spPr>
        <p:txBody>
          <a:bodyPr wrap="square" rtlCol="0">
            <a:spAutoFit/>
          </a:bodyPr>
          <a:lstStyle/>
          <a:p>
            <a:pPr>
              <a:lnSpc>
                <a:spcPct val="120000"/>
              </a:lnSpc>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Brovalvet (plan 1)</a:t>
            </a:r>
          </a:p>
          <a:p>
            <a:pPr>
              <a:lnSpc>
                <a:spcPct val="120000"/>
              </a:lnSpc>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Riv bron. Beskriv formen på klossarna som kan bilda en valvbro.</a:t>
            </a:r>
          </a:p>
          <a:p>
            <a:pPr>
              <a:lnSpc>
                <a:spcPct val="120000"/>
              </a:lnSpc>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Bygg brovalvet. Hur gjorde ni för att lyckas bygga bron? </a:t>
            </a:r>
          </a:p>
          <a:p>
            <a:pPr>
              <a:lnSpc>
                <a:spcPct val="120000"/>
              </a:lnSpc>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Låt en person gå på bron och ställa sig på mitten av den. Vad händer med klossarna?</a:t>
            </a:r>
          </a:p>
        </p:txBody>
      </p:sp>
      <p:pic>
        <p:nvPicPr>
          <p:cNvPr id="46" name="Bildobjekt 45">
            <a:extLst>
              <a:ext uri="{FF2B5EF4-FFF2-40B4-BE49-F238E27FC236}">
                <a16:creationId xmlns:a16="http://schemas.microsoft.com/office/drawing/2014/main" id="{8F97F2CD-19FC-24DB-4E05-02D296593ECC}"/>
              </a:ext>
            </a:extLst>
          </p:cNvPr>
          <p:cNvPicPr/>
          <p:nvPr/>
        </p:nvPicPr>
        <p:blipFill>
          <a:blip r:embed="rId7">
            <a:extLst>
              <a:ext uri="{28A0092B-C50C-407E-A947-70E740481C1C}">
                <a14:useLocalDpi xmlns:a14="http://schemas.microsoft.com/office/drawing/2010/main" val="0"/>
              </a:ext>
            </a:extLst>
          </a:blip>
          <a:srcRect/>
          <a:stretch/>
        </p:blipFill>
        <p:spPr>
          <a:xfrm>
            <a:off x="4968525" y="5839680"/>
            <a:ext cx="1564562" cy="1486027"/>
          </a:xfrm>
          <a:prstGeom prst="rect">
            <a:avLst/>
          </a:prstGeom>
          <a:ln w="28575">
            <a:solidFill>
              <a:schemeClr val="bg2">
                <a:lumMod val="10000"/>
              </a:schemeClr>
            </a:solidFill>
          </a:ln>
        </p:spPr>
      </p:pic>
      <p:sp>
        <p:nvSpPr>
          <p:cNvPr id="47" name="textruta 46">
            <a:extLst>
              <a:ext uri="{FF2B5EF4-FFF2-40B4-BE49-F238E27FC236}">
                <a16:creationId xmlns:a16="http://schemas.microsoft.com/office/drawing/2014/main" id="{6CB32E1E-5DBD-656C-51D9-B3B95FB63E4A}"/>
              </a:ext>
            </a:extLst>
          </p:cNvPr>
          <p:cNvSpPr txBox="1"/>
          <p:nvPr/>
        </p:nvSpPr>
        <p:spPr>
          <a:xfrm>
            <a:off x="4040572" y="7523855"/>
            <a:ext cx="3240000" cy="2882840"/>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I utställningen Kraft &amp; Rörelse finns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exempel på enkla maskiner </a:t>
            </a:r>
            <a:r>
              <a:rPr lang="sv-SE" sz="1400" dirty="0">
                <a:effectLst/>
                <a:latin typeface="Nexa Light" panose="02000000000000000000" pitchFamily="50" charset="0"/>
                <a:ea typeface="Telge Light" panose="020B0404020203020204" pitchFamily="34" charset="0"/>
                <a:cs typeface="Times New Roman" panose="02020603050405020304" pitchFamily="18" charset="0"/>
              </a:rPr>
              <a:t>som utnyttjar mekanikens gyllene regel </a:t>
            </a:r>
            <a:r>
              <a:rPr lang="sv-SE" sz="1400" i="1" dirty="0">
                <a:effectLst/>
                <a:latin typeface="Nexa Light" panose="02000000000000000000" pitchFamily="50" charset="0"/>
                <a:ea typeface="Telge Light" panose="020B0404020203020204" pitchFamily="34" charset="0"/>
                <a:cs typeface="Times New Roman" panose="02020603050405020304" pitchFamily="18" charset="0"/>
              </a:rPr>
              <a:t>Det du vinner i kraft förlorar du i väg</a:t>
            </a:r>
            <a:r>
              <a:rPr lang="sv-SE" sz="1400" dirty="0">
                <a:effectLst/>
                <a:latin typeface="Nexa Light" panose="02000000000000000000" pitchFamily="50" charset="0"/>
                <a:ea typeface="Telge Light" panose="020B0404020203020204" pitchFamily="34" charset="0"/>
                <a:cs typeface="Times New Roman" panose="02020603050405020304" pitchFamily="18" charset="0"/>
              </a:rPr>
              <a:t>. De enkla maskinerna är uppfinningar som förstorar kraften på olika sätt.</a:t>
            </a:r>
          </a:p>
          <a:p>
            <a:pPr>
              <a:spcAft>
                <a:spcPts val="800"/>
              </a:spcAft>
            </a:pPr>
            <a:r>
              <a:rPr lang="sv-SE" sz="1400" dirty="0">
                <a:effectLst/>
                <a:latin typeface="Nexa Bold" panose="02000000000000000000" pitchFamily="50" charset="0"/>
                <a:ea typeface="Telge Light" panose="020B0404020203020204" pitchFamily="34" charset="0"/>
                <a:cs typeface="Times New Roman" panose="02020603050405020304" pitchFamily="18" charset="0"/>
              </a:rPr>
              <a:t>Hitta och testa </a:t>
            </a:r>
            <a:r>
              <a:rPr lang="sv-SE" sz="1400" dirty="0">
                <a:effectLst/>
                <a:latin typeface="Nexa Light" panose="02000000000000000000" pitchFamily="50" charset="0"/>
                <a:ea typeface="Telge Light" panose="020B0404020203020204" pitchFamily="34" charset="0"/>
                <a:cs typeface="Times New Roman" panose="02020603050405020304" pitchFamily="18" charset="0"/>
              </a:rPr>
              <a:t>experiment i utställningen som visar exempel på en enkel maskin för</a:t>
            </a:r>
          </a:p>
          <a:p>
            <a:pPr marL="342900" lvl="0" indent="-342900">
              <a:buFont typeface="Symbol" panose="05050102010706020507" pitchFamily="18" charset="2"/>
              <a:buChar char=""/>
            </a:pPr>
            <a:r>
              <a:rPr lang="sv-SE" sz="1400" dirty="0">
                <a:effectLst/>
                <a:latin typeface="Nexa Bold" panose="02000000000000000000" pitchFamily="50" charset="0"/>
                <a:ea typeface="Telge Light" panose="020B0404020203020204" pitchFamily="34" charset="0"/>
                <a:cs typeface="Times New Roman" panose="02020603050405020304" pitchFamily="18" charset="0"/>
              </a:rPr>
              <a:t>Lutande planet</a:t>
            </a:r>
          </a:p>
          <a:p>
            <a:pPr marL="342900" lvl="0" indent="-342900">
              <a:buFont typeface="Symbol" panose="05050102010706020507" pitchFamily="18" charset="2"/>
              <a:buChar char=""/>
            </a:pPr>
            <a:r>
              <a:rPr lang="sv-SE" sz="1400" dirty="0">
                <a:effectLst/>
                <a:latin typeface="Nexa Bold" panose="02000000000000000000" pitchFamily="50" charset="0"/>
                <a:ea typeface="Telge Light" panose="020B0404020203020204" pitchFamily="34" charset="0"/>
                <a:cs typeface="Times New Roman" panose="02020603050405020304" pitchFamily="18" charset="0"/>
              </a:rPr>
              <a:t>Hjulet</a:t>
            </a:r>
          </a:p>
          <a:p>
            <a:pPr marL="342900" lvl="0" indent="-342900">
              <a:spcAft>
                <a:spcPts val="800"/>
              </a:spcAft>
              <a:buFont typeface="Symbol" panose="05050102010706020507" pitchFamily="18" charset="2"/>
              <a:buChar char=""/>
            </a:pPr>
            <a:r>
              <a:rPr lang="sv-SE" sz="1400" dirty="0">
                <a:effectLst/>
                <a:latin typeface="Nexa Bold" panose="02000000000000000000" pitchFamily="50" charset="0"/>
                <a:ea typeface="Telge Light" panose="020B0404020203020204" pitchFamily="34" charset="0"/>
                <a:cs typeface="Times New Roman" panose="02020603050405020304" pitchFamily="18" charset="0"/>
              </a:rPr>
              <a:t>Skruven</a:t>
            </a:r>
          </a:p>
        </p:txBody>
      </p:sp>
    </p:spTree>
    <p:extLst>
      <p:ext uri="{BB962C8B-B14F-4D97-AF65-F5344CB8AC3E}">
        <p14:creationId xmlns:p14="http://schemas.microsoft.com/office/powerpoint/2010/main" val="71229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 name="Bildobjekt 33">
            <a:extLst>
              <a:ext uri="{FF2B5EF4-FFF2-40B4-BE49-F238E27FC236}">
                <a16:creationId xmlns:a16="http://schemas.microsoft.com/office/drawing/2014/main" id="{3BDE852C-8ADF-F54E-4BF6-D86A85B0343A}"/>
              </a:ext>
            </a:extLst>
          </p:cNvPr>
          <p:cNvPicPr/>
          <p:nvPr/>
        </p:nvPicPr>
        <p:blipFill>
          <a:blip r:embed="rId2">
            <a:extLst>
              <a:ext uri="{28A0092B-C50C-407E-A947-70E740481C1C}">
                <a14:useLocalDpi xmlns:a14="http://schemas.microsoft.com/office/drawing/2010/main" val="0"/>
              </a:ext>
            </a:extLst>
          </a:blip>
          <a:srcRect t="833" b="833"/>
          <a:stretch/>
        </p:blipFill>
        <p:spPr>
          <a:xfrm>
            <a:off x="4492613" y="6022634"/>
            <a:ext cx="2368764" cy="1563107"/>
          </a:xfrm>
          <a:prstGeom prst="rect">
            <a:avLst/>
          </a:prstGeom>
          <a:ln w="28575">
            <a:solidFill>
              <a:schemeClr val="bg2">
                <a:lumMod val="10000"/>
              </a:schemeClr>
            </a:solidFill>
          </a:ln>
        </p:spPr>
      </p:pic>
      <p:pic>
        <p:nvPicPr>
          <p:cNvPr id="30" name="Bildobjekt 29">
            <a:extLst>
              <a:ext uri="{FF2B5EF4-FFF2-40B4-BE49-F238E27FC236}">
                <a16:creationId xmlns:a16="http://schemas.microsoft.com/office/drawing/2014/main" id="{EC882D98-6072-ADA7-EB5A-64B0AA4CA466}"/>
              </a:ext>
            </a:extLst>
          </p:cNvPr>
          <p:cNvPicPr/>
          <p:nvPr/>
        </p:nvPicPr>
        <p:blipFill>
          <a:blip r:embed="rId3">
            <a:extLst>
              <a:ext uri="{28A0092B-C50C-407E-A947-70E740481C1C}">
                <a14:useLocalDpi xmlns:a14="http://schemas.microsoft.com/office/drawing/2010/main" val="0"/>
              </a:ext>
            </a:extLst>
          </a:blip>
          <a:srcRect t="8070" b="8070"/>
          <a:stretch/>
        </p:blipFill>
        <p:spPr>
          <a:xfrm>
            <a:off x="1202084" y="5933584"/>
            <a:ext cx="1834307" cy="1754173"/>
          </a:xfrm>
          <a:prstGeom prst="rect">
            <a:avLst/>
          </a:prstGeom>
          <a:ln w="28575">
            <a:solidFill>
              <a:schemeClr val="bg2">
                <a:lumMod val="10000"/>
              </a:schemeClr>
            </a:solidFill>
          </a:ln>
        </p:spPr>
      </p:pic>
      <p:pic>
        <p:nvPicPr>
          <p:cNvPr id="20" name="Bildobjekt 19">
            <a:extLst>
              <a:ext uri="{FF2B5EF4-FFF2-40B4-BE49-F238E27FC236}">
                <a16:creationId xmlns:a16="http://schemas.microsoft.com/office/drawing/2014/main" id="{524CA738-B767-FFD0-55B6-7B7466BB1CE7}"/>
              </a:ext>
            </a:extLst>
          </p:cNvPr>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2704" t="13928" r="2704"/>
          <a:stretch/>
        </p:blipFill>
        <p:spPr>
          <a:xfrm>
            <a:off x="4620691" y="479614"/>
            <a:ext cx="2079762" cy="1623891"/>
          </a:xfrm>
          <a:prstGeom prst="rect">
            <a:avLst/>
          </a:prstGeom>
          <a:ln w="28575">
            <a:solidFill>
              <a:schemeClr val="bg2">
                <a:lumMod val="10000"/>
              </a:schemeClr>
            </a:solidFill>
          </a:ln>
        </p:spPr>
      </p:pic>
      <p:sp>
        <p:nvSpPr>
          <p:cNvPr id="4" name="Rektangel 3">
            <a:extLst>
              <a:ext uri="{FF2B5EF4-FFF2-40B4-BE49-F238E27FC236}">
                <a16:creationId xmlns:a16="http://schemas.microsoft.com/office/drawing/2014/main" id="{ECF5E2C6-41AB-40E6-BA57-D82BB29D4B1B}"/>
              </a:ext>
            </a:extLst>
          </p:cNvPr>
          <p:cNvSpPr>
            <a:spLocks noGrp="1" noRot="1" noMove="1" noResize="1" noEditPoints="1" noAdjustHandles="1" noChangeArrowheads="1" noChangeShapeType="1"/>
          </p:cNvSpPr>
          <p:nvPr/>
        </p:nvSpPr>
        <p:spPr>
          <a:xfrm>
            <a:off x="0" y="0"/>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236725B9-AA8B-4D1C-9ADD-26B9CAF56E92}"/>
              </a:ext>
            </a:extLst>
          </p:cNvPr>
          <p:cNvSpPr>
            <a:spLocks noGrp="1" noRot="1" noMove="1" noResize="1" noEditPoints="1" noAdjustHandles="1" noChangeArrowheads="1" noChangeShapeType="1"/>
          </p:cNvSpPr>
          <p:nvPr/>
        </p:nvSpPr>
        <p:spPr>
          <a:xfrm>
            <a:off x="3782333" y="0"/>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60E694A3-F112-4204-AF7A-9EDC241C87A4}"/>
              </a:ext>
            </a:extLst>
          </p:cNvPr>
          <p:cNvSpPr>
            <a:spLocks noGrp="1" noRot="1" noMove="1" noResize="1" noEditPoints="1" noAdjustHandles="1" noChangeArrowheads="1" noChangeShapeType="1"/>
          </p:cNvSpPr>
          <p:nvPr/>
        </p:nvSpPr>
        <p:spPr>
          <a:xfrm>
            <a:off x="-4990" y="5345907"/>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63C7B6F6-7F70-4633-B5DC-F0A634B1D7A0}"/>
              </a:ext>
            </a:extLst>
          </p:cNvPr>
          <p:cNvSpPr>
            <a:spLocks noGrp="1" noRot="1" noMove="1" noResize="1" noEditPoints="1" noAdjustHandles="1" noChangeArrowheads="1" noChangeShapeType="1"/>
          </p:cNvSpPr>
          <p:nvPr/>
        </p:nvSpPr>
        <p:spPr>
          <a:xfrm>
            <a:off x="3777343" y="5345907"/>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4" name="Bildobjekt 23">
            <a:extLst>
              <a:ext uri="{FF2B5EF4-FFF2-40B4-BE49-F238E27FC236}">
                <a16:creationId xmlns:a16="http://schemas.microsoft.com/office/drawing/2014/main" id="{109BC4C3-1A76-4E25-8D3D-A3D0C1E04834}"/>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5894223" y="4618293"/>
            <a:ext cx="1513098" cy="598202"/>
          </a:xfrm>
          <a:prstGeom prst="rect">
            <a:avLst/>
          </a:prstGeom>
        </p:spPr>
      </p:pic>
      <p:pic>
        <p:nvPicPr>
          <p:cNvPr id="25" name="Bildobjekt 24">
            <a:extLst>
              <a:ext uri="{FF2B5EF4-FFF2-40B4-BE49-F238E27FC236}">
                <a16:creationId xmlns:a16="http://schemas.microsoft.com/office/drawing/2014/main" id="{BF6F5EED-A20D-457B-8218-F1AB6B9B614B}"/>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2117551" y="4618293"/>
            <a:ext cx="1513098" cy="598202"/>
          </a:xfrm>
          <a:prstGeom prst="rect">
            <a:avLst/>
          </a:prstGeom>
        </p:spPr>
      </p:pic>
      <p:pic>
        <p:nvPicPr>
          <p:cNvPr id="26" name="Bildobjekt 25">
            <a:extLst>
              <a:ext uri="{FF2B5EF4-FFF2-40B4-BE49-F238E27FC236}">
                <a16:creationId xmlns:a16="http://schemas.microsoft.com/office/drawing/2014/main" id="{E3118D0F-A69B-4CFB-AE1F-FBB9B042C3E6}"/>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2117551" y="9964199"/>
            <a:ext cx="1513098" cy="598202"/>
          </a:xfrm>
          <a:prstGeom prst="rect">
            <a:avLst/>
          </a:prstGeom>
        </p:spPr>
      </p:pic>
      <p:pic>
        <p:nvPicPr>
          <p:cNvPr id="27" name="Bildobjekt 26">
            <a:extLst>
              <a:ext uri="{FF2B5EF4-FFF2-40B4-BE49-F238E27FC236}">
                <a16:creationId xmlns:a16="http://schemas.microsoft.com/office/drawing/2014/main" id="{1831AA60-80CB-4117-88EC-DDD99F359252}"/>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5894223" y="9964199"/>
            <a:ext cx="1513098" cy="598202"/>
          </a:xfrm>
          <a:prstGeom prst="rect">
            <a:avLst/>
          </a:prstGeom>
        </p:spPr>
      </p:pic>
      <p:pic>
        <p:nvPicPr>
          <p:cNvPr id="21" name="Bildobjekt 20">
            <a:extLst>
              <a:ext uri="{FF2B5EF4-FFF2-40B4-BE49-F238E27FC236}">
                <a16:creationId xmlns:a16="http://schemas.microsoft.com/office/drawing/2014/main" id="{E9D5AA8D-55B3-9804-2A85-A4B1D4C7DBA8}"/>
              </a:ext>
            </a:extLst>
          </p:cNvPr>
          <p:cNvPicPr/>
          <p:nvPr/>
        </p:nvPicPr>
        <p:blipFill>
          <a:blip r:embed="rId7">
            <a:extLst>
              <a:ext uri="{28A0092B-C50C-407E-A947-70E740481C1C}">
                <a14:useLocalDpi xmlns:a14="http://schemas.microsoft.com/office/drawing/2010/main" val="0"/>
              </a:ext>
            </a:extLst>
          </a:blip>
          <a:srcRect/>
          <a:stretch/>
        </p:blipFill>
        <p:spPr>
          <a:xfrm flipH="1">
            <a:off x="-7062" y="-5821"/>
            <a:ext cx="1215660" cy="1104488"/>
          </a:xfrm>
          <a:prstGeom prst="rect">
            <a:avLst/>
          </a:prstGeom>
        </p:spPr>
      </p:pic>
      <p:pic>
        <p:nvPicPr>
          <p:cNvPr id="22" name="Bildobjekt 21">
            <a:extLst>
              <a:ext uri="{FF2B5EF4-FFF2-40B4-BE49-F238E27FC236}">
                <a16:creationId xmlns:a16="http://schemas.microsoft.com/office/drawing/2014/main" id="{03FB5C4C-D16F-CD0C-EB8F-506C8E5AA569}"/>
              </a:ext>
            </a:extLst>
          </p:cNvPr>
          <p:cNvPicPr/>
          <p:nvPr/>
        </p:nvPicPr>
        <p:blipFill>
          <a:blip r:embed="rId7">
            <a:extLst>
              <a:ext uri="{28A0092B-C50C-407E-A947-70E740481C1C}">
                <a14:useLocalDpi xmlns:a14="http://schemas.microsoft.com/office/drawing/2010/main" val="0"/>
              </a:ext>
            </a:extLst>
          </a:blip>
          <a:srcRect/>
          <a:stretch/>
        </p:blipFill>
        <p:spPr>
          <a:xfrm flipH="1">
            <a:off x="3809095" y="-15530"/>
            <a:ext cx="1215660" cy="1104488"/>
          </a:xfrm>
          <a:prstGeom prst="rect">
            <a:avLst/>
          </a:prstGeom>
        </p:spPr>
      </p:pic>
      <p:pic>
        <p:nvPicPr>
          <p:cNvPr id="28" name="Bildobjekt 27">
            <a:extLst>
              <a:ext uri="{FF2B5EF4-FFF2-40B4-BE49-F238E27FC236}">
                <a16:creationId xmlns:a16="http://schemas.microsoft.com/office/drawing/2014/main" id="{43F3AD31-8323-F307-D951-44B3B22AB760}"/>
              </a:ext>
            </a:extLst>
          </p:cNvPr>
          <p:cNvPicPr/>
          <p:nvPr/>
        </p:nvPicPr>
        <p:blipFill>
          <a:blip r:embed="rId7">
            <a:extLst>
              <a:ext uri="{28A0092B-C50C-407E-A947-70E740481C1C}">
                <a14:useLocalDpi xmlns:a14="http://schemas.microsoft.com/office/drawing/2010/main" val="0"/>
              </a:ext>
            </a:extLst>
          </a:blip>
          <a:srcRect/>
          <a:stretch/>
        </p:blipFill>
        <p:spPr>
          <a:xfrm flipH="1">
            <a:off x="-9980" y="5376622"/>
            <a:ext cx="1215660" cy="1104488"/>
          </a:xfrm>
          <a:prstGeom prst="rect">
            <a:avLst/>
          </a:prstGeom>
        </p:spPr>
      </p:pic>
      <p:pic>
        <p:nvPicPr>
          <p:cNvPr id="29" name="Bildobjekt 28">
            <a:extLst>
              <a:ext uri="{FF2B5EF4-FFF2-40B4-BE49-F238E27FC236}">
                <a16:creationId xmlns:a16="http://schemas.microsoft.com/office/drawing/2014/main" id="{7E746AF2-825F-D09B-76C3-68F55FA27550}"/>
              </a:ext>
            </a:extLst>
          </p:cNvPr>
          <p:cNvPicPr/>
          <p:nvPr/>
        </p:nvPicPr>
        <p:blipFill>
          <a:blip r:embed="rId7">
            <a:extLst>
              <a:ext uri="{28A0092B-C50C-407E-A947-70E740481C1C}">
                <a14:useLocalDpi xmlns:a14="http://schemas.microsoft.com/office/drawing/2010/main" val="0"/>
              </a:ext>
            </a:extLst>
          </a:blip>
          <a:srcRect/>
          <a:stretch/>
        </p:blipFill>
        <p:spPr>
          <a:xfrm flipH="1">
            <a:off x="3797577" y="5376622"/>
            <a:ext cx="1215660" cy="1104488"/>
          </a:xfrm>
          <a:prstGeom prst="rect">
            <a:avLst/>
          </a:prstGeom>
        </p:spPr>
      </p:pic>
      <p:sp>
        <p:nvSpPr>
          <p:cNvPr id="31" name="textruta 30">
            <a:extLst>
              <a:ext uri="{FF2B5EF4-FFF2-40B4-BE49-F238E27FC236}">
                <a16:creationId xmlns:a16="http://schemas.microsoft.com/office/drawing/2014/main" id="{F87DF00C-80AF-8BDC-662B-8DE2AB49CE2E}"/>
              </a:ext>
            </a:extLst>
          </p:cNvPr>
          <p:cNvSpPr txBox="1"/>
          <p:nvPr/>
        </p:nvSpPr>
        <p:spPr>
          <a:xfrm>
            <a:off x="2390801" y="38897"/>
            <a:ext cx="1402418" cy="246221"/>
          </a:xfrm>
          <a:prstGeom prst="rect">
            <a:avLst/>
          </a:prstGeom>
          <a:noFill/>
        </p:spPr>
        <p:txBody>
          <a:bodyPr wrap="square" rtlCol="0">
            <a:spAutoFit/>
          </a:bodyPr>
          <a:lstStyle/>
          <a:p>
            <a:r>
              <a:rPr lang="sv-SE" sz="1000" dirty="0">
                <a:latin typeface="Nexa Light" panose="02000000000000000000" pitchFamily="50" charset="0"/>
              </a:rPr>
              <a:t>Kraft &amp; Rörelse 4-6</a:t>
            </a:r>
          </a:p>
        </p:txBody>
      </p:sp>
      <p:sp>
        <p:nvSpPr>
          <p:cNvPr id="32" name="textruta 31">
            <a:extLst>
              <a:ext uri="{FF2B5EF4-FFF2-40B4-BE49-F238E27FC236}">
                <a16:creationId xmlns:a16="http://schemas.microsoft.com/office/drawing/2014/main" id="{AE93C6C9-5074-EFFF-DC6F-FA14567F40A8}"/>
              </a:ext>
            </a:extLst>
          </p:cNvPr>
          <p:cNvSpPr txBox="1"/>
          <p:nvPr/>
        </p:nvSpPr>
        <p:spPr>
          <a:xfrm>
            <a:off x="6123434" y="40372"/>
            <a:ext cx="1402418" cy="246221"/>
          </a:xfrm>
          <a:prstGeom prst="rect">
            <a:avLst/>
          </a:prstGeom>
          <a:noFill/>
        </p:spPr>
        <p:txBody>
          <a:bodyPr wrap="square" rtlCol="0">
            <a:spAutoFit/>
          </a:bodyPr>
          <a:lstStyle/>
          <a:p>
            <a:r>
              <a:rPr lang="sv-SE" sz="1000" dirty="0">
                <a:latin typeface="Nexa Light" panose="02000000000000000000" pitchFamily="50" charset="0"/>
              </a:rPr>
              <a:t>Kraft &amp; Rörelse 4-6</a:t>
            </a:r>
          </a:p>
        </p:txBody>
      </p:sp>
      <p:sp>
        <p:nvSpPr>
          <p:cNvPr id="36" name="textruta 35">
            <a:extLst>
              <a:ext uri="{FF2B5EF4-FFF2-40B4-BE49-F238E27FC236}">
                <a16:creationId xmlns:a16="http://schemas.microsoft.com/office/drawing/2014/main" id="{68101FF4-1DD9-186D-6FC6-1C102823482A}"/>
              </a:ext>
            </a:extLst>
          </p:cNvPr>
          <p:cNvSpPr txBox="1"/>
          <p:nvPr/>
        </p:nvSpPr>
        <p:spPr>
          <a:xfrm>
            <a:off x="2457450" y="5358548"/>
            <a:ext cx="1402418" cy="246221"/>
          </a:xfrm>
          <a:prstGeom prst="rect">
            <a:avLst/>
          </a:prstGeom>
          <a:noFill/>
        </p:spPr>
        <p:txBody>
          <a:bodyPr wrap="square" rtlCol="0">
            <a:spAutoFit/>
          </a:bodyPr>
          <a:lstStyle/>
          <a:p>
            <a:r>
              <a:rPr lang="sv-SE" sz="1000" dirty="0">
                <a:latin typeface="Nexa Light" panose="02000000000000000000" pitchFamily="50" charset="0"/>
              </a:rPr>
              <a:t>Kraft &amp; Rörelse 4-6</a:t>
            </a:r>
          </a:p>
        </p:txBody>
      </p:sp>
      <p:sp>
        <p:nvSpPr>
          <p:cNvPr id="38" name="textruta 37">
            <a:extLst>
              <a:ext uri="{FF2B5EF4-FFF2-40B4-BE49-F238E27FC236}">
                <a16:creationId xmlns:a16="http://schemas.microsoft.com/office/drawing/2014/main" id="{BB344F48-AE1C-5F29-F3BD-F58DF46BC710}"/>
              </a:ext>
            </a:extLst>
          </p:cNvPr>
          <p:cNvSpPr txBox="1"/>
          <p:nvPr/>
        </p:nvSpPr>
        <p:spPr>
          <a:xfrm>
            <a:off x="6123434" y="5376622"/>
            <a:ext cx="1402418" cy="246221"/>
          </a:xfrm>
          <a:prstGeom prst="rect">
            <a:avLst/>
          </a:prstGeom>
          <a:noFill/>
        </p:spPr>
        <p:txBody>
          <a:bodyPr wrap="square" rtlCol="0">
            <a:spAutoFit/>
          </a:bodyPr>
          <a:lstStyle/>
          <a:p>
            <a:r>
              <a:rPr lang="sv-SE" sz="1000" dirty="0">
                <a:latin typeface="Nexa Light" panose="02000000000000000000" pitchFamily="50" charset="0"/>
              </a:rPr>
              <a:t>Kraft &amp; Rörelse 4-6</a:t>
            </a:r>
          </a:p>
        </p:txBody>
      </p:sp>
      <p:pic>
        <p:nvPicPr>
          <p:cNvPr id="18" name="Bildobjekt 17">
            <a:extLst>
              <a:ext uri="{FF2B5EF4-FFF2-40B4-BE49-F238E27FC236}">
                <a16:creationId xmlns:a16="http://schemas.microsoft.com/office/drawing/2014/main" id="{6E1E3A3E-0EAB-8C3F-E6A8-424FEA61C8B4}"/>
              </a:ext>
            </a:extLst>
          </p:cNvPr>
          <p:cNvPicPr/>
          <p:nvPr/>
        </p:nvPicPr>
        <p:blipFill>
          <a:blip r:embed="rId8">
            <a:extLst>
              <a:ext uri="{28A0092B-C50C-407E-A947-70E740481C1C}">
                <a14:useLocalDpi xmlns:a14="http://schemas.microsoft.com/office/drawing/2010/main" val="0"/>
              </a:ext>
            </a:extLst>
          </a:blip>
          <a:srcRect/>
          <a:stretch/>
        </p:blipFill>
        <p:spPr>
          <a:xfrm>
            <a:off x="1224474" y="472602"/>
            <a:ext cx="1564562" cy="1486027"/>
          </a:xfrm>
          <a:prstGeom prst="rect">
            <a:avLst/>
          </a:prstGeom>
          <a:ln w="28575">
            <a:solidFill>
              <a:schemeClr val="bg2">
                <a:lumMod val="10000"/>
              </a:schemeClr>
            </a:solidFill>
          </a:ln>
        </p:spPr>
      </p:pic>
      <p:sp>
        <p:nvSpPr>
          <p:cNvPr id="19" name="textruta 18">
            <a:extLst>
              <a:ext uri="{FF2B5EF4-FFF2-40B4-BE49-F238E27FC236}">
                <a16:creationId xmlns:a16="http://schemas.microsoft.com/office/drawing/2014/main" id="{5C3F8E5B-395B-5BEB-04B4-13236CB75CE7}"/>
              </a:ext>
            </a:extLst>
          </p:cNvPr>
          <p:cNvSpPr txBox="1"/>
          <p:nvPr/>
        </p:nvSpPr>
        <p:spPr>
          <a:xfrm>
            <a:off x="279103" y="2103125"/>
            <a:ext cx="3240000" cy="3098284"/>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I utställningen Kraft &amp; Rörelse finns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exempel på enkla maskiner </a:t>
            </a:r>
            <a:r>
              <a:rPr lang="sv-SE" sz="1400" dirty="0">
                <a:effectLst/>
                <a:latin typeface="Nexa Light" panose="02000000000000000000" pitchFamily="50" charset="0"/>
                <a:ea typeface="Telge Light" panose="020B0404020203020204" pitchFamily="34" charset="0"/>
                <a:cs typeface="Times New Roman" panose="02020603050405020304" pitchFamily="18" charset="0"/>
              </a:rPr>
              <a:t>som utnyttjar mekanikens gyllene regel </a:t>
            </a:r>
            <a:r>
              <a:rPr lang="sv-SE" sz="1400" i="1" dirty="0">
                <a:effectLst/>
                <a:latin typeface="Nexa Light" panose="02000000000000000000" pitchFamily="50" charset="0"/>
                <a:ea typeface="Telge Light" panose="020B0404020203020204" pitchFamily="34" charset="0"/>
                <a:cs typeface="Times New Roman" panose="02020603050405020304" pitchFamily="18" charset="0"/>
              </a:rPr>
              <a:t>Det du vinner i kraft förlorar du i väg</a:t>
            </a:r>
            <a:r>
              <a:rPr lang="sv-SE" sz="1400" dirty="0">
                <a:effectLst/>
                <a:latin typeface="Nexa Light" panose="02000000000000000000" pitchFamily="50" charset="0"/>
                <a:ea typeface="Telge Light" panose="020B0404020203020204" pitchFamily="34" charset="0"/>
                <a:cs typeface="Times New Roman" panose="02020603050405020304" pitchFamily="18" charset="0"/>
              </a:rPr>
              <a:t>. De enkla maskinerna är uppfinningar som förstorar kraften på olika sätt.</a:t>
            </a:r>
          </a:p>
          <a:p>
            <a:pPr>
              <a:spcAft>
                <a:spcPts val="800"/>
              </a:spcAft>
            </a:pPr>
            <a:r>
              <a:rPr lang="sv-SE" sz="1400" dirty="0">
                <a:effectLst/>
                <a:latin typeface="Nexa Bold" panose="02000000000000000000" pitchFamily="50" charset="0"/>
                <a:ea typeface="Telge Light" panose="020B0404020203020204" pitchFamily="34" charset="0"/>
                <a:cs typeface="Times New Roman" panose="02020603050405020304" pitchFamily="18" charset="0"/>
              </a:rPr>
              <a:t>Hitta och testa </a:t>
            </a:r>
            <a:r>
              <a:rPr lang="sv-SE" sz="1400" dirty="0">
                <a:effectLst/>
                <a:latin typeface="Nexa Light" panose="02000000000000000000" pitchFamily="50" charset="0"/>
                <a:ea typeface="Telge Light" panose="020B0404020203020204" pitchFamily="34" charset="0"/>
                <a:cs typeface="Times New Roman" panose="02020603050405020304" pitchFamily="18" charset="0"/>
              </a:rPr>
              <a:t>experiment i utställningen som visar exempel på en enkel maskin för</a:t>
            </a:r>
          </a:p>
          <a:p>
            <a:pPr marL="342900" lvl="0" indent="-342900">
              <a:buFont typeface="Symbol" panose="05050102010706020507" pitchFamily="18" charset="2"/>
              <a:buChar char=""/>
            </a:pPr>
            <a:r>
              <a:rPr lang="sv-SE" sz="1400" dirty="0">
                <a:effectLst/>
                <a:latin typeface="Nexa Bold" panose="02000000000000000000" pitchFamily="50" charset="0"/>
                <a:ea typeface="Telge Light" panose="020B0404020203020204" pitchFamily="34" charset="0"/>
                <a:cs typeface="Times New Roman" panose="02020603050405020304" pitchFamily="18" charset="0"/>
              </a:rPr>
              <a:t>Blocket</a:t>
            </a:r>
          </a:p>
          <a:p>
            <a:pPr marL="342900" lvl="0" indent="-342900">
              <a:buFont typeface="Symbol" panose="05050102010706020507" pitchFamily="18" charset="2"/>
              <a:buChar char=""/>
            </a:pPr>
            <a:r>
              <a:rPr lang="sv-SE" sz="1400" dirty="0">
                <a:latin typeface="Nexa Bold" panose="02000000000000000000" pitchFamily="50" charset="0"/>
                <a:ea typeface="Telge Light" panose="020B0404020203020204" pitchFamily="34" charset="0"/>
                <a:cs typeface="Times New Roman" panose="02020603050405020304" pitchFamily="18" charset="0"/>
              </a:rPr>
              <a:t>Kilen</a:t>
            </a:r>
          </a:p>
          <a:p>
            <a:pPr marL="342900" lvl="0" indent="-342900">
              <a:buFont typeface="Symbol" panose="05050102010706020507" pitchFamily="18" charset="2"/>
              <a:buChar char=""/>
            </a:pPr>
            <a:r>
              <a:rPr lang="sv-SE" sz="1400" dirty="0">
                <a:effectLst/>
                <a:latin typeface="Nexa Bold" panose="02000000000000000000" pitchFamily="50" charset="0"/>
                <a:ea typeface="Telge Light" panose="020B0404020203020204" pitchFamily="34" charset="0"/>
                <a:cs typeface="Times New Roman" panose="02020603050405020304" pitchFamily="18" charset="0"/>
              </a:rPr>
              <a:t>Hävstången</a:t>
            </a:r>
          </a:p>
        </p:txBody>
      </p:sp>
      <p:sp>
        <p:nvSpPr>
          <p:cNvPr id="23" name="textruta 22">
            <a:extLst>
              <a:ext uri="{FF2B5EF4-FFF2-40B4-BE49-F238E27FC236}">
                <a16:creationId xmlns:a16="http://schemas.microsoft.com/office/drawing/2014/main" id="{BBD4F196-D4BE-2EB7-A3CB-81EEAB83A0D5}"/>
              </a:ext>
            </a:extLst>
          </p:cNvPr>
          <p:cNvSpPr txBox="1"/>
          <p:nvPr/>
        </p:nvSpPr>
        <p:spPr>
          <a:xfrm>
            <a:off x="4040572" y="2365223"/>
            <a:ext cx="3240000" cy="2123658"/>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err="1">
                <a:effectLst/>
                <a:latin typeface="Nexa Bold" panose="02000000000000000000" pitchFamily="50" charset="0"/>
                <a:ea typeface="Telge Light" panose="020B0404020203020204" pitchFamily="34" charset="0"/>
                <a:cs typeface="Times New Roman" panose="02020603050405020304" pitchFamily="18" charset="0"/>
              </a:rPr>
              <a:t>KraftVerket</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 (plan 1)</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Hur många stationer ska bollen passera för att ta sig ett varv runt?</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ett lutande plan, ett hjul, ett block, en skruv och en hävstång.</a:t>
            </a:r>
          </a:p>
          <a:p>
            <a:r>
              <a:rPr lang="sv-SE" sz="1400" dirty="0">
                <a:effectLst/>
                <a:latin typeface="Nexa Light" panose="02000000000000000000" pitchFamily="50" charset="0"/>
                <a:ea typeface="Telge Light" panose="020B0404020203020204" pitchFamily="34" charset="0"/>
                <a:cs typeface="Times New Roman" panose="02020603050405020304" pitchFamily="18" charset="0"/>
              </a:rPr>
              <a:t>Prova att förflytta bollen runt </a:t>
            </a:r>
            <a:r>
              <a:rPr lang="sv-SE" sz="1400" dirty="0" err="1">
                <a:effectLst/>
                <a:latin typeface="Nexa Light" panose="02000000000000000000" pitchFamily="50" charset="0"/>
                <a:ea typeface="Telge Light" panose="020B0404020203020204" pitchFamily="34" charset="0"/>
                <a:cs typeface="Times New Roman" panose="02020603050405020304" pitchFamily="18" charset="0"/>
              </a:rPr>
              <a:t>KraftVerket</a:t>
            </a:r>
            <a:r>
              <a:rPr lang="sv-SE" sz="1400" dirty="0">
                <a:effectLst/>
                <a:latin typeface="Nexa Light" panose="02000000000000000000" pitchFamily="50" charset="0"/>
                <a:ea typeface="Telge Light" panose="020B0404020203020204" pitchFamily="34" charset="0"/>
                <a:cs typeface="Times New Roman" panose="02020603050405020304" pitchFamily="18" charset="0"/>
              </a:rPr>
              <a:t>. Vilken station tycker du var lättast och vilken var svårast? Varför?</a:t>
            </a:r>
          </a:p>
        </p:txBody>
      </p:sp>
      <p:sp>
        <p:nvSpPr>
          <p:cNvPr id="33" name="textruta 32">
            <a:extLst>
              <a:ext uri="{FF2B5EF4-FFF2-40B4-BE49-F238E27FC236}">
                <a16:creationId xmlns:a16="http://schemas.microsoft.com/office/drawing/2014/main" id="{6BC1994A-4693-E24B-7DB5-045CBA3F9494}"/>
              </a:ext>
            </a:extLst>
          </p:cNvPr>
          <p:cNvSpPr txBox="1"/>
          <p:nvPr/>
        </p:nvSpPr>
        <p:spPr>
          <a:xfrm>
            <a:off x="258238" y="7767258"/>
            <a:ext cx="3240000" cy="2451953"/>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latin typeface="Nexa Bold" panose="02000000000000000000" pitchFamily="50" charset="0"/>
                <a:ea typeface="Telge Light" panose="020B0404020203020204" pitchFamily="34" charset="0"/>
                <a:cs typeface="Times New Roman" panose="02020603050405020304" pitchFamily="18" charset="0"/>
              </a:rPr>
              <a:t>Böja balk</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 (Plan 1)</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Titta och beskriv balkens form. Känner du igen var en sådan balk brukar användas?</a:t>
            </a:r>
          </a:p>
          <a:p>
            <a:pPr>
              <a:spcAft>
                <a:spcPts val="800"/>
              </a:spcAft>
            </a:pPr>
            <a:r>
              <a:rPr lang="sv-SE" sz="1400" dirty="0">
                <a:latin typeface="Nexa Light" panose="02000000000000000000" pitchFamily="50" charset="0"/>
                <a:ea typeface="Telge Light" panose="020B0404020203020204" pitchFamily="34" charset="0"/>
                <a:cs typeface="Times New Roman" panose="02020603050405020304" pitchFamily="18" charset="0"/>
              </a:rPr>
              <a:t>Mätaren visar hur mycket balken böjs och med hur många kilo du belastar den med. Prova att trycka lika hårt på olika ställen. Var på balken blir utböjningen störst? Vad tror du det beror på? </a:t>
            </a:r>
            <a:endParaRPr lang="sv-SE" sz="1400" dirty="0">
              <a:effectLst/>
              <a:latin typeface="Telge Light" panose="020B0404020203020204" pitchFamily="34" charset="0"/>
              <a:ea typeface="Telge Light" panose="020B0404020203020204" pitchFamily="34" charset="0"/>
              <a:cs typeface="Times New Roman" panose="02020603050405020304" pitchFamily="18" charset="0"/>
            </a:endParaRPr>
          </a:p>
        </p:txBody>
      </p:sp>
      <p:sp>
        <p:nvSpPr>
          <p:cNvPr id="35" name="textruta 34">
            <a:extLst>
              <a:ext uri="{FF2B5EF4-FFF2-40B4-BE49-F238E27FC236}">
                <a16:creationId xmlns:a16="http://schemas.microsoft.com/office/drawing/2014/main" id="{CB3B3B3D-2BFC-15DD-D843-1AEA90DEC59E}"/>
              </a:ext>
            </a:extLst>
          </p:cNvPr>
          <p:cNvSpPr txBox="1"/>
          <p:nvPr/>
        </p:nvSpPr>
        <p:spPr>
          <a:xfrm>
            <a:off x="4056995" y="7840541"/>
            <a:ext cx="3240000" cy="2123658"/>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Genväg/senväg (Plan 1)</a:t>
            </a:r>
          </a:p>
          <a:p>
            <a:pPr>
              <a:spcAft>
                <a:spcPts val="800"/>
              </a:spcAft>
            </a:pPr>
            <a:r>
              <a:rPr lang="sv-SE" sz="1400" dirty="0">
                <a:latin typeface="Nexa Light" panose="02000000000000000000" pitchFamily="50" charset="0"/>
                <a:ea typeface="Telge Light" panose="020B0404020203020204" pitchFamily="34" charset="0"/>
                <a:cs typeface="Times New Roman" panose="02020603050405020304" pitchFamily="18" charset="0"/>
              </a:rPr>
              <a:t>Jämför</a:t>
            </a:r>
            <a:r>
              <a:rPr lang="sv-SE" sz="1400" dirty="0">
                <a:effectLst/>
                <a:latin typeface="Nexa Light" panose="02000000000000000000" pitchFamily="50" charset="0"/>
                <a:ea typeface="Telge Light" panose="020B0404020203020204" pitchFamily="34" charset="0"/>
                <a:cs typeface="Times New Roman" panose="02020603050405020304" pitchFamily="18" charset="0"/>
              </a:rPr>
              <a:t> de olika banorna. Vilken är längst och vilken är kortast?</a:t>
            </a:r>
          </a:p>
          <a:p>
            <a:pPr>
              <a:spcAft>
                <a:spcPts val="800"/>
              </a:spcAft>
            </a:pPr>
            <a:r>
              <a:rPr lang="sv-SE" sz="1400" dirty="0">
                <a:latin typeface="Nexa Light" panose="02000000000000000000" pitchFamily="50" charset="0"/>
                <a:ea typeface="Telge Light" panose="020B0404020203020204" pitchFamily="34" charset="0"/>
                <a:cs typeface="Times New Roman" panose="02020603050405020304" pitchFamily="18" charset="0"/>
              </a:rPr>
              <a:t>Vilken bana tror du är snabbast</a:t>
            </a:r>
            <a:r>
              <a:rPr lang="sv-SE" sz="1400" dirty="0">
                <a:effectLst/>
                <a:latin typeface="Nexa Light" panose="02000000000000000000" pitchFamily="50" charset="0"/>
                <a:ea typeface="Telge Light" panose="020B0404020203020204" pitchFamily="34" charset="0"/>
                <a:cs typeface="Times New Roman" panose="02020603050405020304" pitchFamily="18" charset="0"/>
              </a:rPr>
              <a:t>? Varför?</a:t>
            </a:r>
          </a:p>
          <a:p>
            <a:r>
              <a:rPr lang="sv-SE" sz="1400" dirty="0">
                <a:effectLst/>
                <a:latin typeface="Nexa Light" panose="02000000000000000000" pitchFamily="50" charset="0"/>
                <a:ea typeface="Telge Light" panose="020B0404020203020204" pitchFamily="34" charset="0"/>
                <a:cs typeface="Times New Roman" panose="02020603050405020304" pitchFamily="18" charset="0"/>
              </a:rPr>
              <a:t>Släpp bollarna ner för banan. Testa flera gånger. Vilken bana är snabbast? </a:t>
            </a:r>
          </a:p>
        </p:txBody>
      </p:sp>
    </p:spTree>
    <p:extLst>
      <p:ext uri="{BB962C8B-B14F-4D97-AF65-F5344CB8AC3E}">
        <p14:creationId xmlns:p14="http://schemas.microsoft.com/office/powerpoint/2010/main" val="3218002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 name="Bildobjekt 33">
            <a:extLst>
              <a:ext uri="{FF2B5EF4-FFF2-40B4-BE49-F238E27FC236}">
                <a16:creationId xmlns:a16="http://schemas.microsoft.com/office/drawing/2014/main" id="{66677E82-8774-F125-0131-BF7C594CB0A4}"/>
              </a:ext>
            </a:extLst>
          </p:cNvPr>
          <p:cNvPicPr/>
          <p:nvPr/>
        </p:nvPicPr>
        <p:blipFill rotWithShape="1">
          <a:blip r:embed="rId2">
            <a:extLst>
              <a:ext uri="{28A0092B-C50C-407E-A947-70E740481C1C}">
                <a14:useLocalDpi xmlns:a14="http://schemas.microsoft.com/office/drawing/2010/main" val="0"/>
              </a:ext>
            </a:extLst>
          </a:blip>
          <a:srcRect t="8161"/>
          <a:stretch/>
        </p:blipFill>
        <p:spPr>
          <a:xfrm>
            <a:off x="4813867" y="5745940"/>
            <a:ext cx="1693409" cy="2272920"/>
          </a:xfrm>
          <a:prstGeom prst="rect">
            <a:avLst/>
          </a:prstGeom>
          <a:ln w="28575">
            <a:solidFill>
              <a:schemeClr val="bg2">
                <a:lumMod val="10000"/>
              </a:schemeClr>
            </a:solidFill>
          </a:ln>
        </p:spPr>
      </p:pic>
      <p:pic>
        <p:nvPicPr>
          <p:cNvPr id="30" name="Bildobjekt 29">
            <a:extLst>
              <a:ext uri="{FF2B5EF4-FFF2-40B4-BE49-F238E27FC236}">
                <a16:creationId xmlns:a16="http://schemas.microsoft.com/office/drawing/2014/main" id="{20713439-C267-5E1A-CBC8-372E0AF765EE}"/>
              </a:ext>
            </a:extLst>
          </p:cNvPr>
          <p:cNvPicPr/>
          <p:nvPr/>
        </p:nvPicPr>
        <p:blipFill>
          <a:blip r:embed="rId3">
            <a:extLst>
              <a:ext uri="{28A0092B-C50C-407E-A947-70E740481C1C}">
                <a14:useLocalDpi xmlns:a14="http://schemas.microsoft.com/office/drawing/2010/main" val="0"/>
              </a:ext>
            </a:extLst>
          </a:blip>
          <a:srcRect/>
          <a:stretch/>
        </p:blipFill>
        <p:spPr>
          <a:xfrm>
            <a:off x="809269" y="6055990"/>
            <a:ext cx="2158168" cy="1504521"/>
          </a:xfrm>
          <a:prstGeom prst="rect">
            <a:avLst/>
          </a:prstGeom>
          <a:ln w="28575">
            <a:solidFill>
              <a:schemeClr val="bg2">
                <a:lumMod val="10000"/>
              </a:schemeClr>
            </a:solidFill>
          </a:ln>
        </p:spPr>
      </p:pic>
      <p:pic>
        <p:nvPicPr>
          <p:cNvPr id="18" name="Bildobjekt 17">
            <a:extLst>
              <a:ext uri="{FF2B5EF4-FFF2-40B4-BE49-F238E27FC236}">
                <a16:creationId xmlns:a16="http://schemas.microsoft.com/office/drawing/2014/main" id="{9611F69D-DE12-93BD-8B5E-02330355F6AC}"/>
              </a:ext>
            </a:extLst>
          </p:cNvPr>
          <p:cNvPicPr/>
          <p:nvPr/>
        </p:nvPicPr>
        <p:blipFill>
          <a:blip r:embed="rId4">
            <a:extLst>
              <a:ext uri="{28A0092B-C50C-407E-A947-70E740481C1C}">
                <a14:useLocalDpi xmlns:a14="http://schemas.microsoft.com/office/drawing/2010/main" val="0"/>
              </a:ext>
            </a:extLst>
          </a:blip>
          <a:srcRect/>
          <a:stretch/>
        </p:blipFill>
        <p:spPr>
          <a:xfrm>
            <a:off x="633966" y="456949"/>
            <a:ext cx="2577730" cy="1321086"/>
          </a:xfrm>
          <a:prstGeom prst="rect">
            <a:avLst/>
          </a:prstGeom>
          <a:ln w="28575">
            <a:solidFill>
              <a:schemeClr val="bg2">
                <a:lumMod val="10000"/>
              </a:schemeClr>
            </a:solidFill>
          </a:ln>
        </p:spPr>
      </p:pic>
      <p:sp>
        <p:nvSpPr>
          <p:cNvPr id="4" name="Rektangel 3">
            <a:extLst>
              <a:ext uri="{FF2B5EF4-FFF2-40B4-BE49-F238E27FC236}">
                <a16:creationId xmlns:a16="http://schemas.microsoft.com/office/drawing/2014/main" id="{ECF5E2C6-41AB-40E6-BA57-D82BB29D4B1B}"/>
              </a:ext>
            </a:extLst>
          </p:cNvPr>
          <p:cNvSpPr>
            <a:spLocks noGrp="1" noRot="1" noMove="1" noResize="1" noEditPoints="1" noAdjustHandles="1" noChangeArrowheads="1" noChangeShapeType="1"/>
          </p:cNvSpPr>
          <p:nvPr/>
        </p:nvSpPr>
        <p:spPr>
          <a:xfrm>
            <a:off x="0" y="0"/>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236725B9-AA8B-4D1C-9ADD-26B9CAF56E92}"/>
              </a:ext>
            </a:extLst>
          </p:cNvPr>
          <p:cNvSpPr>
            <a:spLocks noGrp="1" noRot="1" noMove="1" noResize="1" noEditPoints="1" noAdjustHandles="1" noChangeArrowheads="1" noChangeShapeType="1"/>
          </p:cNvSpPr>
          <p:nvPr/>
        </p:nvSpPr>
        <p:spPr>
          <a:xfrm>
            <a:off x="3782333" y="0"/>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60E694A3-F112-4204-AF7A-9EDC241C87A4}"/>
              </a:ext>
            </a:extLst>
          </p:cNvPr>
          <p:cNvSpPr>
            <a:spLocks noGrp="1" noRot="1" noMove="1" noResize="1" noEditPoints="1" noAdjustHandles="1" noChangeArrowheads="1" noChangeShapeType="1"/>
          </p:cNvSpPr>
          <p:nvPr/>
        </p:nvSpPr>
        <p:spPr>
          <a:xfrm>
            <a:off x="-4990" y="5345907"/>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63C7B6F6-7F70-4633-B5DC-F0A634B1D7A0}"/>
              </a:ext>
            </a:extLst>
          </p:cNvPr>
          <p:cNvSpPr>
            <a:spLocks noGrp="1" noRot="1" noMove="1" noResize="1" noEditPoints="1" noAdjustHandles="1" noChangeArrowheads="1" noChangeShapeType="1"/>
          </p:cNvSpPr>
          <p:nvPr/>
        </p:nvSpPr>
        <p:spPr>
          <a:xfrm>
            <a:off x="3777343" y="5345907"/>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4" name="Bildobjekt 23">
            <a:extLst>
              <a:ext uri="{FF2B5EF4-FFF2-40B4-BE49-F238E27FC236}">
                <a16:creationId xmlns:a16="http://schemas.microsoft.com/office/drawing/2014/main" id="{109BC4C3-1A76-4E25-8D3D-A3D0C1E04834}"/>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5894223" y="4618293"/>
            <a:ext cx="1513098" cy="598202"/>
          </a:xfrm>
          <a:prstGeom prst="rect">
            <a:avLst/>
          </a:prstGeom>
        </p:spPr>
      </p:pic>
      <p:pic>
        <p:nvPicPr>
          <p:cNvPr id="25" name="Bildobjekt 24">
            <a:extLst>
              <a:ext uri="{FF2B5EF4-FFF2-40B4-BE49-F238E27FC236}">
                <a16:creationId xmlns:a16="http://schemas.microsoft.com/office/drawing/2014/main" id="{BF6F5EED-A20D-457B-8218-F1AB6B9B614B}"/>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2117551" y="4618293"/>
            <a:ext cx="1513098" cy="598202"/>
          </a:xfrm>
          <a:prstGeom prst="rect">
            <a:avLst/>
          </a:prstGeom>
        </p:spPr>
      </p:pic>
      <p:pic>
        <p:nvPicPr>
          <p:cNvPr id="26" name="Bildobjekt 25">
            <a:extLst>
              <a:ext uri="{FF2B5EF4-FFF2-40B4-BE49-F238E27FC236}">
                <a16:creationId xmlns:a16="http://schemas.microsoft.com/office/drawing/2014/main" id="{E3118D0F-A69B-4CFB-AE1F-FBB9B042C3E6}"/>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2117551" y="9964199"/>
            <a:ext cx="1513098" cy="598202"/>
          </a:xfrm>
          <a:prstGeom prst="rect">
            <a:avLst/>
          </a:prstGeom>
        </p:spPr>
      </p:pic>
      <p:pic>
        <p:nvPicPr>
          <p:cNvPr id="27" name="Bildobjekt 26">
            <a:extLst>
              <a:ext uri="{FF2B5EF4-FFF2-40B4-BE49-F238E27FC236}">
                <a16:creationId xmlns:a16="http://schemas.microsoft.com/office/drawing/2014/main" id="{1831AA60-80CB-4117-88EC-DDD99F359252}"/>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5894223" y="9964199"/>
            <a:ext cx="1513098" cy="598202"/>
          </a:xfrm>
          <a:prstGeom prst="rect">
            <a:avLst/>
          </a:prstGeom>
        </p:spPr>
      </p:pic>
      <p:pic>
        <p:nvPicPr>
          <p:cNvPr id="21" name="Bildobjekt 20">
            <a:extLst>
              <a:ext uri="{FF2B5EF4-FFF2-40B4-BE49-F238E27FC236}">
                <a16:creationId xmlns:a16="http://schemas.microsoft.com/office/drawing/2014/main" id="{E9D5AA8D-55B3-9804-2A85-A4B1D4C7DBA8}"/>
              </a:ext>
            </a:extLst>
          </p:cNvPr>
          <p:cNvPicPr/>
          <p:nvPr/>
        </p:nvPicPr>
        <p:blipFill>
          <a:blip r:embed="rId6">
            <a:extLst>
              <a:ext uri="{28A0092B-C50C-407E-A947-70E740481C1C}">
                <a14:useLocalDpi xmlns:a14="http://schemas.microsoft.com/office/drawing/2010/main" val="0"/>
              </a:ext>
            </a:extLst>
          </a:blip>
          <a:srcRect/>
          <a:stretch/>
        </p:blipFill>
        <p:spPr>
          <a:xfrm flipH="1">
            <a:off x="-7062" y="-5821"/>
            <a:ext cx="1215660" cy="1104488"/>
          </a:xfrm>
          <a:prstGeom prst="rect">
            <a:avLst/>
          </a:prstGeom>
        </p:spPr>
      </p:pic>
      <p:pic>
        <p:nvPicPr>
          <p:cNvPr id="22" name="Bildobjekt 21">
            <a:extLst>
              <a:ext uri="{FF2B5EF4-FFF2-40B4-BE49-F238E27FC236}">
                <a16:creationId xmlns:a16="http://schemas.microsoft.com/office/drawing/2014/main" id="{03FB5C4C-D16F-CD0C-EB8F-506C8E5AA569}"/>
              </a:ext>
            </a:extLst>
          </p:cNvPr>
          <p:cNvPicPr/>
          <p:nvPr/>
        </p:nvPicPr>
        <p:blipFill>
          <a:blip r:embed="rId6">
            <a:extLst>
              <a:ext uri="{28A0092B-C50C-407E-A947-70E740481C1C}">
                <a14:useLocalDpi xmlns:a14="http://schemas.microsoft.com/office/drawing/2010/main" val="0"/>
              </a:ext>
            </a:extLst>
          </a:blip>
          <a:srcRect/>
          <a:stretch/>
        </p:blipFill>
        <p:spPr>
          <a:xfrm flipH="1">
            <a:off x="3809095" y="-15530"/>
            <a:ext cx="1215660" cy="1104488"/>
          </a:xfrm>
          <a:prstGeom prst="rect">
            <a:avLst/>
          </a:prstGeom>
        </p:spPr>
      </p:pic>
      <p:pic>
        <p:nvPicPr>
          <p:cNvPr id="28" name="Bildobjekt 27">
            <a:extLst>
              <a:ext uri="{FF2B5EF4-FFF2-40B4-BE49-F238E27FC236}">
                <a16:creationId xmlns:a16="http://schemas.microsoft.com/office/drawing/2014/main" id="{43F3AD31-8323-F307-D951-44B3B22AB760}"/>
              </a:ext>
            </a:extLst>
          </p:cNvPr>
          <p:cNvPicPr/>
          <p:nvPr/>
        </p:nvPicPr>
        <p:blipFill>
          <a:blip r:embed="rId6">
            <a:extLst>
              <a:ext uri="{28A0092B-C50C-407E-A947-70E740481C1C}">
                <a14:useLocalDpi xmlns:a14="http://schemas.microsoft.com/office/drawing/2010/main" val="0"/>
              </a:ext>
            </a:extLst>
          </a:blip>
          <a:srcRect/>
          <a:stretch/>
        </p:blipFill>
        <p:spPr>
          <a:xfrm flipH="1">
            <a:off x="-9980" y="5376622"/>
            <a:ext cx="1215660" cy="1104488"/>
          </a:xfrm>
          <a:prstGeom prst="rect">
            <a:avLst/>
          </a:prstGeom>
        </p:spPr>
      </p:pic>
      <p:pic>
        <p:nvPicPr>
          <p:cNvPr id="29" name="Bildobjekt 28">
            <a:extLst>
              <a:ext uri="{FF2B5EF4-FFF2-40B4-BE49-F238E27FC236}">
                <a16:creationId xmlns:a16="http://schemas.microsoft.com/office/drawing/2014/main" id="{7E746AF2-825F-D09B-76C3-68F55FA27550}"/>
              </a:ext>
            </a:extLst>
          </p:cNvPr>
          <p:cNvPicPr/>
          <p:nvPr/>
        </p:nvPicPr>
        <p:blipFill>
          <a:blip r:embed="rId6">
            <a:extLst>
              <a:ext uri="{28A0092B-C50C-407E-A947-70E740481C1C}">
                <a14:useLocalDpi xmlns:a14="http://schemas.microsoft.com/office/drawing/2010/main" val="0"/>
              </a:ext>
            </a:extLst>
          </a:blip>
          <a:srcRect/>
          <a:stretch/>
        </p:blipFill>
        <p:spPr>
          <a:xfrm flipH="1">
            <a:off x="3797577" y="5376622"/>
            <a:ext cx="1215660" cy="1104488"/>
          </a:xfrm>
          <a:prstGeom prst="rect">
            <a:avLst/>
          </a:prstGeom>
        </p:spPr>
      </p:pic>
      <p:sp>
        <p:nvSpPr>
          <p:cNvPr id="31" name="textruta 30">
            <a:extLst>
              <a:ext uri="{FF2B5EF4-FFF2-40B4-BE49-F238E27FC236}">
                <a16:creationId xmlns:a16="http://schemas.microsoft.com/office/drawing/2014/main" id="{F87DF00C-80AF-8BDC-662B-8DE2AB49CE2E}"/>
              </a:ext>
            </a:extLst>
          </p:cNvPr>
          <p:cNvSpPr txBox="1"/>
          <p:nvPr/>
        </p:nvSpPr>
        <p:spPr>
          <a:xfrm>
            <a:off x="2390801" y="38897"/>
            <a:ext cx="1402418" cy="246221"/>
          </a:xfrm>
          <a:prstGeom prst="rect">
            <a:avLst/>
          </a:prstGeom>
          <a:noFill/>
        </p:spPr>
        <p:txBody>
          <a:bodyPr wrap="square" rtlCol="0">
            <a:spAutoFit/>
          </a:bodyPr>
          <a:lstStyle/>
          <a:p>
            <a:r>
              <a:rPr lang="sv-SE" sz="1000" dirty="0">
                <a:latin typeface="Nexa Light" panose="02000000000000000000" pitchFamily="50" charset="0"/>
              </a:rPr>
              <a:t>Kraft &amp; Rörelse 4-6</a:t>
            </a:r>
          </a:p>
        </p:txBody>
      </p:sp>
      <p:sp>
        <p:nvSpPr>
          <p:cNvPr id="32" name="textruta 31">
            <a:extLst>
              <a:ext uri="{FF2B5EF4-FFF2-40B4-BE49-F238E27FC236}">
                <a16:creationId xmlns:a16="http://schemas.microsoft.com/office/drawing/2014/main" id="{AE93C6C9-5074-EFFF-DC6F-FA14567F40A8}"/>
              </a:ext>
            </a:extLst>
          </p:cNvPr>
          <p:cNvSpPr txBox="1"/>
          <p:nvPr/>
        </p:nvSpPr>
        <p:spPr>
          <a:xfrm>
            <a:off x="6123434" y="40372"/>
            <a:ext cx="1402418" cy="246221"/>
          </a:xfrm>
          <a:prstGeom prst="rect">
            <a:avLst/>
          </a:prstGeom>
          <a:noFill/>
        </p:spPr>
        <p:txBody>
          <a:bodyPr wrap="square" rtlCol="0">
            <a:spAutoFit/>
          </a:bodyPr>
          <a:lstStyle/>
          <a:p>
            <a:r>
              <a:rPr lang="sv-SE" sz="1000" dirty="0">
                <a:latin typeface="Nexa Light" panose="02000000000000000000" pitchFamily="50" charset="0"/>
              </a:rPr>
              <a:t>Kraft &amp; Rörelse 4-6</a:t>
            </a:r>
          </a:p>
        </p:txBody>
      </p:sp>
      <p:sp>
        <p:nvSpPr>
          <p:cNvPr id="36" name="textruta 35">
            <a:extLst>
              <a:ext uri="{FF2B5EF4-FFF2-40B4-BE49-F238E27FC236}">
                <a16:creationId xmlns:a16="http://schemas.microsoft.com/office/drawing/2014/main" id="{68101FF4-1DD9-186D-6FC6-1C102823482A}"/>
              </a:ext>
            </a:extLst>
          </p:cNvPr>
          <p:cNvSpPr txBox="1"/>
          <p:nvPr/>
        </p:nvSpPr>
        <p:spPr>
          <a:xfrm>
            <a:off x="2457450" y="5358548"/>
            <a:ext cx="1402418" cy="246221"/>
          </a:xfrm>
          <a:prstGeom prst="rect">
            <a:avLst/>
          </a:prstGeom>
          <a:noFill/>
        </p:spPr>
        <p:txBody>
          <a:bodyPr wrap="square" rtlCol="0">
            <a:spAutoFit/>
          </a:bodyPr>
          <a:lstStyle/>
          <a:p>
            <a:r>
              <a:rPr lang="sv-SE" sz="1000" dirty="0">
                <a:latin typeface="Nexa Light" panose="02000000000000000000" pitchFamily="50" charset="0"/>
              </a:rPr>
              <a:t>Kraft &amp; Rörelse 4-6</a:t>
            </a:r>
          </a:p>
        </p:txBody>
      </p:sp>
      <p:sp>
        <p:nvSpPr>
          <p:cNvPr id="38" name="textruta 37">
            <a:extLst>
              <a:ext uri="{FF2B5EF4-FFF2-40B4-BE49-F238E27FC236}">
                <a16:creationId xmlns:a16="http://schemas.microsoft.com/office/drawing/2014/main" id="{BB344F48-AE1C-5F29-F3BD-F58DF46BC710}"/>
              </a:ext>
            </a:extLst>
          </p:cNvPr>
          <p:cNvSpPr txBox="1"/>
          <p:nvPr/>
        </p:nvSpPr>
        <p:spPr>
          <a:xfrm>
            <a:off x="6123434" y="5376622"/>
            <a:ext cx="1402418" cy="246221"/>
          </a:xfrm>
          <a:prstGeom prst="rect">
            <a:avLst/>
          </a:prstGeom>
          <a:noFill/>
        </p:spPr>
        <p:txBody>
          <a:bodyPr wrap="square" rtlCol="0">
            <a:spAutoFit/>
          </a:bodyPr>
          <a:lstStyle/>
          <a:p>
            <a:r>
              <a:rPr lang="sv-SE" sz="1000" dirty="0">
                <a:latin typeface="Nexa Light" panose="02000000000000000000" pitchFamily="50" charset="0"/>
              </a:rPr>
              <a:t>Kraft &amp; Rörelse 4-6</a:t>
            </a:r>
          </a:p>
        </p:txBody>
      </p:sp>
      <p:sp>
        <p:nvSpPr>
          <p:cNvPr id="19" name="textruta 18">
            <a:extLst>
              <a:ext uri="{FF2B5EF4-FFF2-40B4-BE49-F238E27FC236}">
                <a16:creationId xmlns:a16="http://schemas.microsoft.com/office/drawing/2014/main" id="{C0599E0E-8AC2-2288-9E8A-F5E486845146}"/>
              </a:ext>
            </a:extLst>
          </p:cNvPr>
          <p:cNvSpPr txBox="1"/>
          <p:nvPr/>
        </p:nvSpPr>
        <p:spPr>
          <a:xfrm>
            <a:off x="95673" y="1987770"/>
            <a:ext cx="3654316" cy="3088025"/>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Kuggdrift (Plan 1)</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Sätt ett lika stort kugghjul ihop med kugghjulet med vev och veva. Åt vilket håll och hur snabbt snurrar de två kugghjulen?</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Sätt ett mindre kugghjul ihop med kugghjulet med vev och veva. Åt vilket håll och hur snabbt snurrar de två kugghjulen i förhållande till varandra?</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Få två kugghjul att snurra åt samma håll</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Hur många kugghjul kan du få</a:t>
            </a:r>
            <a:br>
              <a:rPr lang="sv-SE" sz="1400" dirty="0">
                <a:effectLst/>
                <a:latin typeface="Nexa Light" panose="02000000000000000000" pitchFamily="50" charset="0"/>
                <a:ea typeface="Telge Light" panose="020B0404020203020204" pitchFamily="34" charset="0"/>
                <a:cs typeface="Times New Roman" panose="02020603050405020304" pitchFamily="18" charset="0"/>
              </a:rPr>
            </a:br>
            <a:r>
              <a:rPr lang="sv-SE" sz="1400" dirty="0">
                <a:effectLst/>
                <a:latin typeface="Nexa Light" panose="02000000000000000000" pitchFamily="50" charset="0"/>
                <a:ea typeface="Telge Light" panose="020B0404020203020204" pitchFamily="34" charset="0"/>
                <a:cs typeface="Times New Roman" panose="02020603050405020304" pitchFamily="18" charset="0"/>
              </a:rPr>
              <a:t>att snurra samtidigt?</a:t>
            </a:r>
          </a:p>
        </p:txBody>
      </p:sp>
      <p:pic>
        <p:nvPicPr>
          <p:cNvPr id="20" name="Bildobjekt 19">
            <a:extLst>
              <a:ext uri="{FF2B5EF4-FFF2-40B4-BE49-F238E27FC236}">
                <a16:creationId xmlns:a16="http://schemas.microsoft.com/office/drawing/2014/main" id="{5E8375E1-FAEC-32CE-59D8-B533B86AF6C4}"/>
              </a:ext>
            </a:extLst>
          </p:cNvPr>
          <p:cNvPicPr/>
          <p:nvPr/>
        </p:nvPicPr>
        <p:blipFill>
          <a:blip r:embed="rId7">
            <a:extLst>
              <a:ext uri="{28A0092B-C50C-407E-A947-70E740481C1C}">
                <a14:useLocalDpi xmlns:a14="http://schemas.microsoft.com/office/drawing/2010/main" val="0"/>
              </a:ext>
            </a:extLst>
          </a:blip>
          <a:srcRect/>
          <a:stretch/>
        </p:blipFill>
        <p:spPr>
          <a:xfrm>
            <a:off x="4959363" y="376334"/>
            <a:ext cx="1402418" cy="1697467"/>
          </a:xfrm>
          <a:prstGeom prst="rect">
            <a:avLst/>
          </a:prstGeom>
          <a:ln w="28575">
            <a:solidFill>
              <a:schemeClr val="bg2">
                <a:lumMod val="10000"/>
              </a:schemeClr>
            </a:solidFill>
          </a:ln>
        </p:spPr>
      </p:pic>
      <p:sp>
        <p:nvSpPr>
          <p:cNvPr id="23" name="textruta 22">
            <a:extLst>
              <a:ext uri="{FF2B5EF4-FFF2-40B4-BE49-F238E27FC236}">
                <a16:creationId xmlns:a16="http://schemas.microsoft.com/office/drawing/2014/main" id="{86E9D363-150A-6B4B-0418-98DC515EE4AB}"/>
              </a:ext>
            </a:extLst>
          </p:cNvPr>
          <p:cNvSpPr txBox="1"/>
          <p:nvPr/>
        </p:nvSpPr>
        <p:spPr>
          <a:xfrm>
            <a:off x="3997150" y="2224979"/>
            <a:ext cx="3326844" cy="2657138"/>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latin typeface="Nexa Bold" panose="02000000000000000000" pitchFamily="50" charset="0"/>
                <a:ea typeface="Telge Light" panose="020B0404020203020204" pitchFamily="34" charset="0"/>
                <a:cs typeface="Times New Roman" panose="02020603050405020304" pitchFamily="18" charset="0"/>
              </a:rPr>
              <a:t>K</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ulhoppet (Plan 1)</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Plocka av alla ringar utom en från banan.</a:t>
            </a:r>
          </a:p>
          <a:p>
            <a:pPr>
              <a:spcAft>
                <a:spcPts val="800"/>
              </a:spcAft>
            </a:pPr>
            <a:r>
              <a:rPr lang="sv-SE" sz="1400" dirty="0">
                <a:latin typeface="Nexa Light" panose="02000000000000000000" pitchFamily="50" charset="0"/>
                <a:ea typeface="Telge Light" panose="020B0404020203020204" pitchFamily="34" charset="0"/>
                <a:cs typeface="Times New Roman" panose="02020603050405020304" pitchFamily="18" charset="0"/>
              </a:rPr>
              <a:t>S</a:t>
            </a:r>
            <a:r>
              <a:rPr lang="sv-SE" sz="1400" dirty="0">
                <a:effectLst/>
                <a:latin typeface="Nexa Light" panose="02000000000000000000" pitchFamily="50" charset="0"/>
                <a:ea typeface="Telge Light" panose="020B0404020203020204" pitchFamily="34" charset="0"/>
                <a:cs typeface="Times New Roman" panose="02020603050405020304" pitchFamily="18" charset="0"/>
              </a:rPr>
              <a:t>läppa kulan så att den studsar på metallytan och hoppar genom ringen.</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Flytta på ringen eller justera vinkeln på metallytan som kulan studsar emot med ratten på sidan.</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Testa om du kan få kulan att hoppa genom alla ringarna.</a:t>
            </a:r>
          </a:p>
        </p:txBody>
      </p:sp>
      <p:sp>
        <p:nvSpPr>
          <p:cNvPr id="33" name="textruta 32">
            <a:extLst>
              <a:ext uri="{FF2B5EF4-FFF2-40B4-BE49-F238E27FC236}">
                <a16:creationId xmlns:a16="http://schemas.microsoft.com/office/drawing/2014/main" id="{47BF4DCA-096A-C39A-CD03-76CEDFA26211}"/>
              </a:ext>
            </a:extLst>
          </p:cNvPr>
          <p:cNvSpPr txBox="1"/>
          <p:nvPr/>
        </p:nvSpPr>
        <p:spPr>
          <a:xfrm>
            <a:off x="268353" y="7813721"/>
            <a:ext cx="3240000" cy="2021066"/>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Luftsläden (Plan 1)</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Sätt i gång tryckluften. Putta på den lilla släden och se hur enkelt den glider fram på skenan. Hur glider släden när luften stängs av?</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När kan det vara bra med liten friktion och när kan det vara bra med stor friktion?</a:t>
            </a:r>
          </a:p>
        </p:txBody>
      </p:sp>
      <p:sp>
        <p:nvSpPr>
          <p:cNvPr id="35" name="textruta 34">
            <a:extLst>
              <a:ext uri="{FF2B5EF4-FFF2-40B4-BE49-F238E27FC236}">
                <a16:creationId xmlns:a16="http://schemas.microsoft.com/office/drawing/2014/main" id="{C3806115-E41B-045A-36B8-B410573D55FC}"/>
              </a:ext>
            </a:extLst>
          </p:cNvPr>
          <p:cNvSpPr txBox="1"/>
          <p:nvPr/>
        </p:nvSpPr>
        <p:spPr>
          <a:xfrm>
            <a:off x="4034810" y="8215987"/>
            <a:ext cx="3239051" cy="1805623"/>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Piruetten (Plan 1)</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Testa hur det känns att snurra som en konståkare. </a:t>
            </a:r>
          </a:p>
          <a:p>
            <a:r>
              <a:rPr lang="sv-SE" sz="1400" dirty="0">
                <a:effectLst/>
                <a:latin typeface="Nexa Light" panose="02000000000000000000" pitchFamily="50" charset="0"/>
                <a:ea typeface="Telge Light" panose="020B0404020203020204" pitchFamily="34" charset="0"/>
                <a:cs typeface="Times New Roman" panose="02020603050405020304" pitchFamily="18" charset="0"/>
              </a:rPr>
              <a:t>Dra dig in och ut från stolpen för att undersöka om det påverkar farten. Beskriv vad du kommer fram till.</a:t>
            </a:r>
          </a:p>
          <a:p>
            <a:pPr>
              <a:spcAft>
                <a:spcPts val="800"/>
              </a:spcAft>
            </a:pPr>
            <a:endParaRPr lang="sv-SE" sz="1400" dirty="0">
              <a:effectLst/>
              <a:latin typeface="Nexa Light" panose="02000000000000000000" pitchFamily="50" charset="0"/>
              <a:ea typeface="Telge Light" panose="020B0404020203020204" pitchFamily="34" charset="0"/>
              <a:cs typeface="Times New Roman" panose="02020603050405020304" pitchFamily="18" charset="0"/>
            </a:endParaRPr>
          </a:p>
        </p:txBody>
      </p:sp>
    </p:spTree>
    <p:extLst>
      <p:ext uri="{BB962C8B-B14F-4D97-AF65-F5344CB8AC3E}">
        <p14:creationId xmlns:p14="http://schemas.microsoft.com/office/powerpoint/2010/main" val="331346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Bildobjekt 29">
            <a:extLst>
              <a:ext uri="{FF2B5EF4-FFF2-40B4-BE49-F238E27FC236}">
                <a16:creationId xmlns:a16="http://schemas.microsoft.com/office/drawing/2014/main" id="{93E8930D-EDED-E168-C104-6176A9A43098}"/>
              </a:ext>
            </a:extLst>
          </p:cNvPr>
          <p:cNvPicPr/>
          <p:nvPr/>
        </p:nvPicPr>
        <p:blipFill>
          <a:blip r:embed="rId2">
            <a:extLst>
              <a:ext uri="{28A0092B-C50C-407E-A947-70E740481C1C}">
                <a14:useLocalDpi xmlns:a14="http://schemas.microsoft.com/office/drawing/2010/main" val="0"/>
              </a:ext>
            </a:extLst>
          </a:blip>
          <a:srcRect/>
          <a:stretch/>
        </p:blipFill>
        <p:spPr>
          <a:xfrm>
            <a:off x="1158238" y="5881846"/>
            <a:ext cx="1440000" cy="1440000"/>
          </a:xfrm>
          <a:prstGeom prst="rect">
            <a:avLst/>
          </a:prstGeom>
          <a:ln w="28575">
            <a:solidFill>
              <a:schemeClr val="bg2">
                <a:lumMod val="10000"/>
              </a:schemeClr>
            </a:solidFill>
          </a:ln>
        </p:spPr>
      </p:pic>
      <p:pic>
        <p:nvPicPr>
          <p:cNvPr id="50" name="Bildobjekt 49">
            <a:extLst>
              <a:ext uri="{FF2B5EF4-FFF2-40B4-BE49-F238E27FC236}">
                <a16:creationId xmlns:a16="http://schemas.microsoft.com/office/drawing/2014/main" id="{4F4091BA-1A9C-F97C-B0B9-135E0EB61859}"/>
              </a:ext>
            </a:extLst>
          </p:cNvPr>
          <p:cNvPicPr/>
          <p:nvPr/>
        </p:nvPicPr>
        <p:blipFill>
          <a:blip r:embed="rId3">
            <a:extLst>
              <a:ext uri="{28A0092B-C50C-407E-A947-70E740481C1C}">
                <a14:useLocalDpi xmlns:a14="http://schemas.microsoft.com/office/drawing/2010/main" val="0"/>
              </a:ext>
            </a:extLst>
          </a:blip>
          <a:srcRect/>
          <a:stretch/>
        </p:blipFill>
        <p:spPr>
          <a:xfrm>
            <a:off x="832821" y="695536"/>
            <a:ext cx="2169682" cy="1950443"/>
          </a:xfrm>
          <a:prstGeom prst="rect">
            <a:avLst/>
          </a:prstGeom>
          <a:ln w="28575">
            <a:solidFill>
              <a:schemeClr val="bg2">
                <a:lumMod val="10000"/>
              </a:schemeClr>
            </a:solidFill>
          </a:ln>
        </p:spPr>
      </p:pic>
      <p:sp>
        <p:nvSpPr>
          <p:cNvPr id="4" name="Rektangel 3">
            <a:extLst>
              <a:ext uri="{FF2B5EF4-FFF2-40B4-BE49-F238E27FC236}">
                <a16:creationId xmlns:a16="http://schemas.microsoft.com/office/drawing/2014/main" id="{ECF5E2C6-41AB-40E6-BA57-D82BB29D4B1B}"/>
              </a:ext>
            </a:extLst>
          </p:cNvPr>
          <p:cNvSpPr>
            <a:spLocks noGrp="1" noRot="1" noMove="1" noResize="1" noEditPoints="1" noAdjustHandles="1" noChangeArrowheads="1" noChangeShapeType="1"/>
          </p:cNvSpPr>
          <p:nvPr/>
        </p:nvSpPr>
        <p:spPr>
          <a:xfrm>
            <a:off x="0" y="0"/>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236725B9-AA8B-4D1C-9ADD-26B9CAF56E92}"/>
              </a:ext>
            </a:extLst>
          </p:cNvPr>
          <p:cNvSpPr>
            <a:spLocks noGrp="1" noRot="1" noMove="1" noResize="1" noEditPoints="1" noAdjustHandles="1" noChangeArrowheads="1" noChangeShapeType="1"/>
          </p:cNvSpPr>
          <p:nvPr/>
        </p:nvSpPr>
        <p:spPr>
          <a:xfrm>
            <a:off x="3782333" y="0"/>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60E694A3-F112-4204-AF7A-9EDC241C87A4}"/>
              </a:ext>
            </a:extLst>
          </p:cNvPr>
          <p:cNvSpPr>
            <a:spLocks noGrp="1" noRot="1" noMove="1" noResize="1" noEditPoints="1" noAdjustHandles="1" noChangeArrowheads="1" noChangeShapeType="1"/>
          </p:cNvSpPr>
          <p:nvPr/>
        </p:nvSpPr>
        <p:spPr>
          <a:xfrm>
            <a:off x="-4990" y="5345907"/>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63C7B6F6-7F70-4633-B5DC-F0A634B1D7A0}"/>
              </a:ext>
            </a:extLst>
          </p:cNvPr>
          <p:cNvSpPr>
            <a:spLocks noGrp="1" noRot="1" noMove="1" noResize="1" noEditPoints="1" noAdjustHandles="1" noChangeArrowheads="1" noChangeShapeType="1"/>
          </p:cNvSpPr>
          <p:nvPr/>
        </p:nvSpPr>
        <p:spPr>
          <a:xfrm>
            <a:off x="3777343" y="5345907"/>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4" name="Bildobjekt 23">
            <a:extLst>
              <a:ext uri="{FF2B5EF4-FFF2-40B4-BE49-F238E27FC236}">
                <a16:creationId xmlns:a16="http://schemas.microsoft.com/office/drawing/2014/main" id="{109BC4C3-1A76-4E25-8D3D-A3D0C1E04834}"/>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5894223" y="4618293"/>
            <a:ext cx="1513098" cy="598202"/>
          </a:xfrm>
          <a:prstGeom prst="rect">
            <a:avLst/>
          </a:prstGeom>
        </p:spPr>
      </p:pic>
      <p:pic>
        <p:nvPicPr>
          <p:cNvPr id="25" name="Bildobjekt 24">
            <a:extLst>
              <a:ext uri="{FF2B5EF4-FFF2-40B4-BE49-F238E27FC236}">
                <a16:creationId xmlns:a16="http://schemas.microsoft.com/office/drawing/2014/main" id="{BF6F5EED-A20D-457B-8218-F1AB6B9B614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117551" y="4618293"/>
            <a:ext cx="1513098" cy="598202"/>
          </a:xfrm>
          <a:prstGeom prst="rect">
            <a:avLst/>
          </a:prstGeom>
        </p:spPr>
      </p:pic>
      <p:pic>
        <p:nvPicPr>
          <p:cNvPr id="26" name="Bildobjekt 25">
            <a:extLst>
              <a:ext uri="{FF2B5EF4-FFF2-40B4-BE49-F238E27FC236}">
                <a16:creationId xmlns:a16="http://schemas.microsoft.com/office/drawing/2014/main" id="{E3118D0F-A69B-4CFB-AE1F-FBB9B042C3E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117551" y="9964199"/>
            <a:ext cx="1513098" cy="598202"/>
          </a:xfrm>
          <a:prstGeom prst="rect">
            <a:avLst/>
          </a:prstGeom>
        </p:spPr>
      </p:pic>
      <p:pic>
        <p:nvPicPr>
          <p:cNvPr id="27" name="Bildobjekt 26">
            <a:extLst>
              <a:ext uri="{FF2B5EF4-FFF2-40B4-BE49-F238E27FC236}">
                <a16:creationId xmlns:a16="http://schemas.microsoft.com/office/drawing/2014/main" id="{1831AA60-80CB-4117-88EC-DDD99F359252}"/>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5894223" y="9964199"/>
            <a:ext cx="1513098" cy="598202"/>
          </a:xfrm>
          <a:prstGeom prst="rect">
            <a:avLst/>
          </a:prstGeom>
        </p:spPr>
      </p:pic>
      <p:pic>
        <p:nvPicPr>
          <p:cNvPr id="21" name="Bildobjekt 20">
            <a:extLst>
              <a:ext uri="{FF2B5EF4-FFF2-40B4-BE49-F238E27FC236}">
                <a16:creationId xmlns:a16="http://schemas.microsoft.com/office/drawing/2014/main" id="{E9D5AA8D-55B3-9804-2A85-A4B1D4C7DBA8}"/>
              </a:ext>
            </a:extLst>
          </p:cNvPr>
          <p:cNvPicPr/>
          <p:nvPr/>
        </p:nvPicPr>
        <p:blipFill>
          <a:blip r:embed="rId5">
            <a:extLst>
              <a:ext uri="{28A0092B-C50C-407E-A947-70E740481C1C}">
                <a14:useLocalDpi xmlns:a14="http://schemas.microsoft.com/office/drawing/2010/main" val="0"/>
              </a:ext>
            </a:extLst>
          </a:blip>
          <a:srcRect/>
          <a:stretch/>
        </p:blipFill>
        <p:spPr>
          <a:xfrm flipH="1">
            <a:off x="-7062" y="-5821"/>
            <a:ext cx="1215660" cy="1104488"/>
          </a:xfrm>
          <a:prstGeom prst="rect">
            <a:avLst/>
          </a:prstGeom>
        </p:spPr>
      </p:pic>
      <p:pic>
        <p:nvPicPr>
          <p:cNvPr id="22" name="Bildobjekt 21">
            <a:extLst>
              <a:ext uri="{FF2B5EF4-FFF2-40B4-BE49-F238E27FC236}">
                <a16:creationId xmlns:a16="http://schemas.microsoft.com/office/drawing/2014/main" id="{03FB5C4C-D16F-CD0C-EB8F-506C8E5AA569}"/>
              </a:ext>
            </a:extLst>
          </p:cNvPr>
          <p:cNvPicPr/>
          <p:nvPr/>
        </p:nvPicPr>
        <p:blipFill>
          <a:blip r:embed="rId5">
            <a:extLst>
              <a:ext uri="{28A0092B-C50C-407E-A947-70E740481C1C}">
                <a14:useLocalDpi xmlns:a14="http://schemas.microsoft.com/office/drawing/2010/main" val="0"/>
              </a:ext>
            </a:extLst>
          </a:blip>
          <a:srcRect/>
          <a:stretch/>
        </p:blipFill>
        <p:spPr>
          <a:xfrm flipH="1">
            <a:off x="3809095" y="-15530"/>
            <a:ext cx="1215660" cy="1104488"/>
          </a:xfrm>
          <a:prstGeom prst="rect">
            <a:avLst/>
          </a:prstGeom>
        </p:spPr>
      </p:pic>
      <p:pic>
        <p:nvPicPr>
          <p:cNvPr id="28" name="Bildobjekt 27">
            <a:extLst>
              <a:ext uri="{FF2B5EF4-FFF2-40B4-BE49-F238E27FC236}">
                <a16:creationId xmlns:a16="http://schemas.microsoft.com/office/drawing/2014/main" id="{43F3AD31-8323-F307-D951-44B3B22AB760}"/>
              </a:ext>
            </a:extLst>
          </p:cNvPr>
          <p:cNvPicPr/>
          <p:nvPr/>
        </p:nvPicPr>
        <p:blipFill>
          <a:blip r:embed="rId5">
            <a:extLst>
              <a:ext uri="{28A0092B-C50C-407E-A947-70E740481C1C}">
                <a14:useLocalDpi xmlns:a14="http://schemas.microsoft.com/office/drawing/2010/main" val="0"/>
              </a:ext>
            </a:extLst>
          </a:blip>
          <a:srcRect/>
          <a:stretch/>
        </p:blipFill>
        <p:spPr>
          <a:xfrm flipH="1">
            <a:off x="-9980" y="5376622"/>
            <a:ext cx="1215660" cy="1104488"/>
          </a:xfrm>
          <a:prstGeom prst="rect">
            <a:avLst/>
          </a:prstGeom>
        </p:spPr>
      </p:pic>
      <p:pic>
        <p:nvPicPr>
          <p:cNvPr id="29" name="Bildobjekt 28">
            <a:extLst>
              <a:ext uri="{FF2B5EF4-FFF2-40B4-BE49-F238E27FC236}">
                <a16:creationId xmlns:a16="http://schemas.microsoft.com/office/drawing/2014/main" id="{7E746AF2-825F-D09B-76C3-68F55FA27550}"/>
              </a:ext>
            </a:extLst>
          </p:cNvPr>
          <p:cNvPicPr/>
          <p:nvPr/>
        </p:nvPicPr>
        <p:blipFill>
          <a:blip r:embed="rId5">
            <a:extLst>
              <a:ext uri="{28A0092B-C50C-407E-A947-70E740481C1C}">
                <a14:useLocalDpi xmlns:a14="http://schemas.microsoft.com/office/drawing/2010/main" val="0"/>
              </a:ext>
            </a:extLst>
          </a:blip>
          <a:srcRect/>
          <a:stretch/>
        </p:blipFill>
        <p:spPr>
          <a:xfrm flipH="1">
            <a:off x="3797577" y="5376622"/>
            <a:ext cx="1215660" cy="1104488"/>
          </a:xfrm>
          <a:prstGeom prst="rect">
            <a:avLst/>
          </a:prstGeom>
        </p:spPr>
      </p:pic>
      <p:sp>
        <p:nvSpPr>
          <p:cNvPr id="31" name="textruta 30">
            <a:extLst>
              <a:ext uri="{FF2B5EF4-FFF2-40B4-BE49-F238E27FC236}">
                <a16:creationId xmlns:a16="http://schemas.microsoft.com/office/drawing/2014/main" id="{F87DF00C-80AF-8BDC-662B-8DE2AB49CE2E}"/>
              </a:ext>
            </a:extLst>
          </p:cNvPr>
          <p:cNvSpPr txBox="1"/>
          <p:nvPr/>
        </p:nvSpPr>
        <p:spPr>
          <a:xfrm>
            <a:off x="2390801" y="38897"/>
            <a:ext cx="1402418" cy="246221"/>
          </a:xfrm>
          <a:prstGeom prst="rect">
            <a:avLst/>
          </a:prstGeom>
          <a:noFill/>
        </p:spPr>
        <p:txBody>
          <a:bodyPr wrap="square" rtlCol="0">
            <a:spAutoFit/>
          </a:bodyPr>
          <a:lstStyle/>
          <a:p>
            <a:r>
              <a:rPr lang="sv-SE" sz="1000" dirty="0">
                <a:latin typeface="Nexa Light" panose="02000000000000000000" pitchFamily="50" charset="0"/>
              </a:rPr>
              <a:t>Kraft &amp; Rörelse 4-6</a:t>
            </a:r>
          </a:p>
        </p:txBody>
      </p:sp>
      <p:sp>
        <p:nvSpPr>
          <p:cNvPr id="32" name="textruta 31">
            <a:extLst>
              <a:ext uri="{FF2B5EF4-FFF2-40B4-BE49-F238E27FC236}">
                <a16:creationId xmlns:a16="http://schemas.microsoft.com/office/drawing/2014/main" id="{AE93C6C9-5074-EFFF-DC6F-FA14567F40A8}"/>
              </a:ext>
            </a:extLst>
          </p:cNvPr>
          <p:cNvSpPr txBox="1"/>
          <p:nvPr/>
        </p:nvSpPr>
        <p:spPr>
          <a:xfrm>
            <a:off x="6123434" y="40372"/>
            <a:ext cx="1402418" cy="246221"/>
          </a:xfrm>
          <a:prstGeom prst="rect">
            <a:avLst/>
          </a:prstGeom>
          <a:noFill/>
        </p:spPr>
        <p:txBody>
          <a:bodyPr wrap="square" rtlCol="0">
            <a:spAutoFit/>
          </a:bodyPr>
          <a:lstStyle/>
          <a:p>
            <a:r>
              <a:rPr lang="sv-SE" sz="1000" dirty="0">
                <a:latin typeface="Nexa Light" panose="02000000000000000000" pitchFamily="50" charset="0"/>
              </a:rPr>
              <a:t>Kraft &amp; Rörelse 4-6</a:t>
            </a:r>
          </a:p>
        </p:txBody>
      </p:sp>
      <p:sp>
        <p:nvSpPr>
          <p:cNvPr id="36" name="textruta 35">
            <a:extLst>
              <a:ext uri="{FF2B5EF4-FFF2-40B4-BE49-F238E27FC236}">
                <a16:creationId xmlns:a16="http://schemas.microsoft.com/office/drawing/2014/main" id="{68101FF4-1DD9-186D-6FC6-1C102823482A}"/>
              </a:ext>
            </a:extLst>
          </p:cNvPr>
          <p:cNvSpPr txBox="1"/>
          <p:nvPr/>
        </p:nvSpPr>
        <p:spPr>
          <a:xfrm>
            <a:off x="2457450" y="5358548"/>
            <a:ext cx="1402418" cy="246221"/>
          </a:xfrm>
          <a:prstGeom prst="rect">
            <a:avLst/>
          </a:prstGeom>
          <a:noFill/>
        </p:spPr>
        <p:txBody>
          <a:bodyPr wrap="square" rtlCol="0">
            <a:spAutoFit/>
          </a:bodyPr>
          <a:lstStyle/>
          <a:p>
            <a:r>
              <a:rPr lang="sv-SE" sz="1000" dirty="0">
                <a:latin typeface="Nexa Light" panose="02000000000000000000" pitchFamily="50" charset="0"/>
              </a:rPr>
              <a:t>Kraft &amp; Rörelse 4-6</a:t>
            </a:r>
          </a:p>
        </p:txBody>
      </p:sp>
      <p:sp>
        <p:nvSpPr>
          <p:cNvPr id="38" name="textruta 37">
            <a:extLst>
              <a:ext uri="{FF2B5EF4-FFF2-40B4-BE49-F238E27FC236}">
                <a16:creationId xmlns:a16="http://schemas.microsoft.com/office/drawing/2014/main" id="{BB344F48-AE1C-5F29-F3BD-F58DF46BC710}"/>
              </a:ext>
            </a:extLst>
          </p:cNvPr>
          <p:cNvSpPr txBox="1"/>
          <p:nvPr/>
        </p:nvSpPr>
        <p:spPr>
          <a:xfrm>
            <a:off x="6123434" y="5376622"/>
            <a:ext cx="1402418" cy="246221"/>
          </a:xfrm>
          <a:prstGeom prst="rect">
            <a:avLst/>
          </a:prstGeom>
          <a:noFill/>
        </p:spPr>
        <p:txBody>
          <a:bodyPr wrap="square" rtlCol="0">
            <a:spAutoFit/>
          </a:bodyPr>
          <a:lstStyle/>
          <a:p>
            <a:r>
              <a:rPr lang="sv-SE" sz="1000" dirty="0">
                <a:latin typeface="Nexa Light" panose="02000000000000000000" pitchFamily="50" charset="0"/>
              </a:rPr>
              <a:t>Kraft &amp; Rörelse 4-6</a:t>
            </a:r>
          </a:p>
        </p:txBody>
      </p:sp>
      <p:sp>
        <p:nvSpPr>
          <p:cNvPr id="51" name="textruta 50">
            <a:extLst>
              <a:ext uri="{FF2B5EF4-FFF2-40B4-BE49-F238E27FC236}">
                <a16:creationId xmlns:a16="http://schemas.microsoft.com/office/drawing/2014/main" id="{B4D60A94-A5D4-5493-051F-FCE45AAEDB8C}"/>
              </a:ext>
            </a:extLst>
          </p:cNvPr>
          <p:cNvSpPr txBox="1"/>
          <p:nvPr/>
        </p:nvSpPr>
        <p:spPr>
          <a:xfrm>
            <a:off x="379885" y="2829522"/>
            <a:ext cx="3075556" cy="1733551"/>
          </a:xfrm>
          <a:prstGeom prst="rect">
            <a:avLst/>
          </a:prstGeom>
          <a:noFill/>
        </p:spPr>
        <p:txBody>
          <a:bodyPr wrap="square" rtlCol="0">
            <a:spAutoFit/>
          </a:bodyPr>
          <a:lstStyle/>
          <a:p>
            <a:pPr lvl="0">
              <a:lnSpc>
                <a:spcPct val="120000"/>
              </a:lnSpc>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Välj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ditt favoritexperiment </a:t>
            </a:r>
            <a:r>
              <a:rPr lang="sv-SE" sz="1400" dirty="0">
                <a:effectLst/>
                <a:latin typeface="Nexa Light" panose="02000000000000000000" pitchFamily="50" charset="0"/>
                <a:ea typeface="Telge Light" panose="020B0404020203020204" pitchFamily="34" charset="0"/>
                <a:cs typeface="Times New Roman" panose="02020603050405020304" pitchFamily="18" charset="0"/>
              </a:rPr>
              <a:t>som handlar om Kraft &amp; Rörelse</a:t>
            </a:r>
          </a:p>
          <a:p>
            <a:pPr lvl="0">
              <a:lnSpc>
                <a:spcPct val="120000"/>
              </a:lnSpc>
              <a:spcAft>
                <a:spcPts val="800"/>
              </a:spcAft>
            </a:pPr>
            <a:r>
              <a:rPr lang="sv-SE" sz="1400" dirty="0">
                <a:latin typeface="Nexa Light" panose="02000000000000000000" pitchFamily="50" charset="0"/>
                <a:ea typeface="Telge Light" panose="020B0404020203020204" pitchFamily="34" charset="0"/>
                <a:cs typeface="Times New Roman" panose="02020603050405020304" pitchFamily="18" charset="0"/>
              </a:rPr>
              <a:t>Vad heter experimentet? Hur ser experimentet ut? Vad ska man göra i experimentet? Vad kan man lära sig av experimentet?</a:t>
            </a:r>
            <a:endParaRPr lang="sv-SE" sz="1400" dirty="0">
              <a:effectLst/>
              <a:latin typeface="Telge Light" panose="020B0404020203020204" pitchFamily="34" charset="0"/>
              <a:ea typeface="Telge Light" panose="020B0404020203020204" pitchFamily="34" charset="0"/>
              <a:cs typeface="Times New Roman" panose="02020603050405020304" pitchFamily="18" charset="0"/>
            </a:endParaRPr>
          </a:p>
        </p:txBody>
      </p:sp>
      <p:sp>
        <p:nvSpPr>
          <p:cNvPr id="33" name="textruta 32">
            <a:extLst>
              <a:ext uri="{FF2B5EF4-FFF2-40B4-BE49-F238E27FC236}">
                <a16:creationId xmlns:a16="http://schemas.microsoft.com/office/drawing/2014/main" id="{09A7A8CE-ABE1-428E-B93B-74432C7DF0FF}"/>
              </a:ext>
            </a:extLst>
          </p:cNvPr>
          <p:cNvSpPr txBox="1"/>
          <p:nvPr/>
        </p:nvSpPr>
        <p:spPr>
          <a:xfrm>
            <a:off x="379885" y="7381679"/>
            <a:ext cx="3075556" cy="340093"/>
          </a:xfrm>
          <a:prstGeom prst="rect">
            <a:avLst/>
          </a:prstGeom>
          <a:noFill/>
        </p:spPr>
        <p:txBody>
          <a:bodyPr wrap="square" rtlCol="0">
            <a:spAutoFit/>
          </a:bodyPr>
          <a:lstStyle/>
          <a:p>
            <a:pPr lvl="0">
              <a:lnSpc>
                <a:spcPct val="120000"/>
              </a:lnSpc>
              <a:spcAft>
                <a:spcPts val="800"/>
              </a:spcAft>
            </a:pPr>
            <a:r>
              <a:rPr lang="sv-SE" sz="1400" dirty="0">
                <a:effectLst/>
                <a:latin typeface="Nexa Bold" panose="02000000000000000000" pitchFamily="50" charset="0"/>
                <a:ea typeface="Telge Light" panose="020B0404020203020204" pitchFamily="34" charset="0"/>
                <a:cs typeface="Times New Roman" panose="02020603050405020304" pitchFamily="18" charset="0"/>
              </a:rPr>
              <a:t>EGEN FRÅGA/UNDERSÖKNING:</a:t>
            </a:r>
          </a:p>
        </p:txBody>
      </p:sp>
      <p:pic>
        <p:nvPicPr>
          <p:cNvPr id="37" name="Bildobjekt 36">
            <a:extLst>
              <a:ext uri="{FF2B5EF4-FFF2-40B4-BE49-F238E27FC236}">
                <a16:creationId xmlns:a16="http://schemas.microsoft.com/office/drawing/2014/main" id="{601436B6-16F6-A48E-1917-973D0E6807B1}"/>
              </a:ext>
            </a:extLst>
          </p:cNvPr>
          <p:cNvPicPr/>
          <p:nvPr/>
        </p:nvPicPr>
        <p:blipFill>
          <a:blip r:embed="rId2">
            <a:extLst>
              <a:ext uri="{28A0092B-C50C-407E-A947-70E740481C1C}">
                <a14:useLocalDpi xmlns:a14="http://schemas.microsoft.com/office/drawing/2010/main" val="0"/>
              </a:ext>
            </a:extLst>
          </a:blip>
          <a:srcRect/>
          <a:stretch/>
        </p:blipFill>
        <p:spPr>
          <a:xfrm>
            <a:off x="5033471" y="5881846"/>
            <a:ext cx="1440000" cy="1440000"/>
          </a:xfrm>
          <a:prstGeom prst="rect">
            <a:avLst/>
          </a:prstGeom>
          <a:ln w="28575">
            <a:solidFill>
              <a:schemeClr val="bg2">
                <a:lumMod val="10000"/>
              </a:schemeClr>
            </a:solidFill>
          </a:ln>
        </p:spPr>
      </p:pic>
      <p:sp>
        <p:nvSpPr>
          <p:cNvPr id="39" name="textruta 38">
            <a:extLst>
              <a:ext uri="{FF2B5EF4-FFF2-40B4-BE49-F238E27FC236}">
                <a16:creationId xmlns:a16="http://schemas.microsoft.com/office/drawing/2014/main" id="{0F848417-4CD5-0DE4-1E26-48AC536C1096}"/>
              </a:ext>
            </a:extLst>
          </p:cNvPr>
          <p:cNvSpPr txBox="1"/>
          <p:nvPr/>
        </p:nvSpPr>
        <p:spPr>
          <a:xfrm>
            <a:off x="4255118" y="7381679"/>
            <a:ext cx="3075556" cy="340093"/>
          </a:xfrm>
          <a:prstGeom prst="rect">
            <a:avLst/>
          </a:prstGeom>
          <a:noFill/>
        </p:spPr>
        <p:txBody>
          <a:bodyPr wrap="square" rtlCol="0">
            <a:spAutoFit/>
          </a:bodyPr>
          <a:lstStyle/>
          <a:p>
            <a:pPr lvl="0">
              <a:lnSpc>
                <a:spcPct val="120000"/>
              </a:lnSpc>
              <a:spcAft>
                <a:spcPts val="800"/>
              </a:spcAft>
            </a:pPr>
            <a:r>
              <a:rPr lang="sv-SE" sz="1400" dirty="0">
                <a:effectLst/>
                <a:latin typeface="Nexa Bold" panose="02000000000000000000" pitchFamily="50" charset="0"/>
                <a:ea typeface="Telge Light" panose="020B0404020203020204" pitchFamily="34" charset="0"/>
                <a:cs typeface="Times New Roman" panose="02020603050405020304" pitchFamily="18" charset="0"/>
              </a:rPr>
              <a:t>EGEN FRÅGA/UNDERSÖKNING:</a:t>
            </a:r>
          </a:p>
        </p:txBody>
      </p:sp>
      <p:pic>
        <p:nvPicPr>
          <p:cNvPr id="40" name="Bildobjekt 39">
            <a:extLst>
              <a:ext uri="{FF2B5EF4-FFF2-40B4-BE49-F238E27FC236}">
                <a16:creationId xmlns:a16="http://schemas.microsoft.com/office/drawing/2014/main" id="{D24D568E-17A7-B4BE-30F7-2A9BFC430581}"/>
              </a:ext>
            </a:extLst>
          </p:cNvPr>
          <p:cNvPicPr/>
          <p:nvPr/>
        </p:nvPicPr>
        <p:blipFill>
          <a:blip r:embed="rId2">
            <a:extLst>
              <a:ext uri="{28A0092B-C50C-407E-A947-70E740481C1C}">
                <a14:useLocalDpi xmlns:a14="http://schemas.microsoft.com/office/drawing/2010/main" val="0"/>
              </a:ext>
            </a:extLst>
          </a:blip>
          <a:srcRect/>
          <a:stretch/>
        </p:blipFill>
        <p:spPr>
          <a:xfrm>
            <a:off x="5067393" y="710144"/>
            <a:ext cx="1440000" cy="1440000"/>
          </a:xfrm>
          <a:prstGeom prst="rect">
            <a:avLst/>
          </a:prstGeom>
          <a:ln w="28575">
            <a:solidFill>
              <a:schemeClr val="bg2">
                <a:lumMod val="10000"/>
              </a:schemeClr>
            </a:solidFill>
          </a:ln>
        </p:spPr>
      </p:pic>
      <p:sp>
        <p:nvSpPr>
          <p:cNvPr id="41" name="textruta 40">
            <a:extLst>
              <a:ext uri="{FF2B5EF4-FFF2-40B4-BE49-F238E27FC236}">
                <a16:creationId xmlns:a16="http://schemas.microsoft.com/office/drawing/2014/main" id="{6439AC65-8962-A35F-748F-11060B8E1D47}"/>
              </a:ext>
            </a:extLst>
          </p:cNvPr>
          <p:cNvSpPr txBox="1"/>
          <p:nvPr/>
        </p:nvSpPr>
        <p:spPr>
          <a:xfrm>
            <a:off x="4289040" y="2209977"/>
            <a:ext cx="3075556" cy="340093"/>
          </a:xfrm>
          <a:prstGeom prst="rect">
            <a:avLst/>
          </a:prstGeom>
          <a:noFill/>
        </p:spPr>
        <p:txBody>
          <a:bodyPr wrap="square" rtlCol="0">
            <a:spAutoFit/>
          </a:bodyPr>
          <a:lstStyle/>
          <a:p>
            <a:pPr lvl="0">
              <a:lnSpc>
                <a:spcPct val="120000"/>
              </a:lnSpc>
              <a:spcAft>
                <a:spcPts val="800"/>
              </a:spcAft>
            </a:pPr>
            <a:r>
              <a:rPr lang="sv-SE" sz="1400" dirty="0">
                <a:effectLst/>
                <a:latin typeface="Nexa Bold" panose="02000000000000000000" pitchFamily="50" charset="0"/>
                <a:ea typeface="Telge Light" panose="020B0404020203020204" pitchFamily="34" charset="0"/>
                <a:cs typeface="Times New Roman" panose="02020603050405020304" pitchFamily="18" charset="0"/>
              </a:rPr>
              <a:t>EGEN FRÅGA/UNDERSÖKNING:</a:t>
            </a:r>
          </a:p>
        </p:txBody>
      </p:sp>
    </p:spTree>
    <p:extLst>
      <p:ext uri="{BB962C8B-B14F-4D97-AF65-F5344CB8AC3E}">
        <p14:creationId xmlns:p14="http://schemas.microsoft.com/office/powerpoint/2010/main" val="2534474543"/>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a1cb525-c9d1-499c-bfd9-64700423c8c7}" enabled="1" method="Privileged" siteId="{74c3677e-5b7b-432a-9b25-296263c3d091}" contentBits="0" removed="0"/>
</clbl:labelList>
</file>

<file path=docProps/app.xml><?xml version="1.0" encoding="utf-8"?>
<Properties xmlns="http://schemas.openxmlformats.org/officeDocument/2006/extended-properties" xmlns:vt="http://schemas.openxmlformats.org/officeDocument/2006/docPropsVTypes">
  <Template>Office Theme</Template>
  <TotalTime>321</TotalTime>
  <Words>750</Words>
  <Application>Microsoft Office PowerPoint</Application>
  <PresentationFormat>Anpassad</PresentationFormat>
  <Paragraphs>69</Paragraphs>
  <Slides>4</Slides>
  <Notes>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4</vt:i4>
      </vt:variant>
    </vt:vector>
  </HeadingPairs>
  <TitlesOfParts>
    <vt:vector size="12" baseType="lpstr">
      <vt:lpstr>Arial</vt:lpstr>
      <vt:lpstr>Calibri</vt:lpstr>
      <vt:lpstr>Calibri Light</vt:lpstr>
      <vt:lpstr>Nexa Bold</vt:lpstr>
      <vt:lpstr>Nexa Light</vt:lpstr>
      <vt:lpstr>Symbol</vt:lpstr>
      <vt:lpstr>Telge Light</vt:lpstr>
      <vt:lpstr>Office-tema</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Viveka Andersson (TT)</dc:creator>
  <cp:lastModifiedBy>Cecilia Ekstrand</cp:lastModifiedBy>
  <cp:revision>38</cp:revision>
  <dcterms:created xsi:type="dcterms:W3CDTF">2022-06-09T19:44:38Z</dcterms:created>
  <dcterms:modified xsi:type="dcterms:W3CDTF">2022-08-22T13:51:11Z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Office-tema:8</vt:lpwstr>
  </property>
  <property fmtid="{D5CDD505-2E9C-101B-9397-08002B2CF9AE}" pid="3" name="ClassificationContentMarkingHeaderText">
    <vt:lpwstr>Känslighet - Öppen</vt:lpwstr>
  </property>
</Properties>
</file>