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6" r:id="rId5"/>
    <p:sldId id="267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43" d="100"/>
          <a:sy n="43" d="100"/>
        </p:scale>
        <p:origin x="6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292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729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023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48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994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367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053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08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26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117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932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E0D9A-450E-4B4B-B117-EA07D2847A7F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3AEFC26-817C-4577-9C2E-C02E0AFAAF2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583363" y="0"/>
            <a:ext cx="100488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r"/>
            <a:r>
              <a:rPr lang="sv-S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Känslighet - Öppen</a:t>
            </a:r>
          </a:p>
        </p:txBody>
      </p:sp>
    </p:spTree>
    <p:extLst>
      <p:ext uri="{BB962C8B-B14F-4D97-AF65-F5344CB8AC3E}">
        <p14:creationId xmlns:p14="http://schemas.microsoft.com/office/powerpoint/2010/main" val="31996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g"/><Relationship Id="rId7" Type="http://schemas.microsoft.com/office/2007/relationships/hdphoto" Target="../media/hdphoto1.wd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2.jpg"/><Relationship Id="rId7" Type="http://schemas.microsoft.com/office/2007/relationships/hdphoto" Target="../media/hdphoto1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Bildobjekt 45">
            <a:extLst>
              <a:ext uri="{FF2B5EF4-FFF2-40B4-BE49-F238E27FC236}">
                <a16:creationId xmlns:a16="http://schemas.microsoft.com/office/drawing/2014/main" id="{1B04D08F-E1C5-3FF0-9211-585CD23E99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7" b="6287"/>
          <a:stretch/>
        </p:blipFill>
        <p:spPr>
          <a:xfrm>
            <a:off x="772664" y="5927101"/>
            <a:ext cx="2213518" cy="1291738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42" name="Bildobjekt 41">
            <a:extLst>
              <a:ext uri="{FF2B5EF4-FFF2-40B4-BE49-F238E27FC236}">
                <a16:creationId xmlns:a16="http://schemas.microsoft.com/office/drawing/2014/main" id="{0992E2A5-F83E-B24F-451D-32F1D0F8519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" b="3386"/>
          <a:stretch/>
        </p:blipFill>
        <p:spPr>
          <a:xfrm>
            <a:off x="4511873" y="338798"/>
            <a:ext cx="2311067" cy="1333506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43" name="textruta 42">
            <a:extLst>
              <a:ext uri="{FF2B5EF4-FFF2-40B4-BE49-F238E27FC236}">
                <a16:creationId xmlns:a16="http://schemas.microsoft.com/office/drawing/2014/main" id="{46264074-CD69-20EA-80E8-7288A186921A}"/>
              </a:ext>
            </a:extLst>
          </p:cNvPr>
          <p:cNvSpPr txBox="1"/>
          <p:nvPr/>
        </p:nvSpPr>
        <p:spPr>
          <a:xfrm>
            <a:off x="4006066" y="1755049"/>
            <a:ext cx="3347636" cy="288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Hjärta och lunga (Plan 4)</a:t>
            </a:r>
          </a:p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Titta noga på hjärtat och lungorna. Vi brukar säga att kroppen är symmetrisk: att vår högra och vår vänstra kroppshalva är likadana. Men det stämmer ju inte riktigt. Vilka skillnader hittar du mellan höger och vänster kroppshalva i modellen? 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Hjärtat och lungorna sitter nära varandra. Vad är hjärtats funktion? Vad är lungornas funktion? Hur hänger deras funktioner ihop? </a:t>
            </a:r>
          </a:p>
        </p:txBody>
      </p:sp>
      <p:pic>
        <p:nvPicPr>
          <p:cNvPr id="34" name="Bildobjekt 33">
            <a:extLst>
              <a:ext uri="{FF2B5EF4-FFF2-40B4-BE49-F238E27FC236}">
                <a16:creationId xmlns:a16="http://schemas.microsoft.com/office/drawing/2014/main" id="{4E50BA85-1C36-0956-BEAC-B4AE6503471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916" y="391255"/>
            <a:ext cx="1824682" cy="1233714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CF5E2C6-41AB-40E6-BA57-D82BB29D4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36725B9-AA8B-4D1C-9ADD-26B9CAF56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2333" y="0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0E694A3-F112-4204-AF7A-9EDC241C87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990" y="5345907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3C7B6F6-7F70-4633-B5DC-F0A634B1D7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77343" y="5345907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109BC4C3-1A76-4E25-8D3D-A3D0C1E048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4618293"/>
            <a:ext cx="1513098" cy="598202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F6F5EED-A20D-457B-8218-F1AB6B9B61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4618293"/>
            <a:ext cx="1513098" cy="598202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E3118D0F-A69B-4CFB-AE1F-FBB9B042C3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9964199"/>
            <a:ext cx="1513098" cy="598202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831AA60-80CB-4117-88EC-DDD99F3592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9964199"/>
            <a:ext cx="1513098" cy="598202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E9D5AA8D-55B3-9804-2A85-A4B1D4C7DBA8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42" b="94134" l="10000" r="90000">
                        <a14:foregroundMark x1="55250" y1="31285" x2="55250" y2="31285"/>
                        <a14:foregroundMark x1="45500" y1="7821" x2="45500" y2="7821"/>
                        <a14:foregroundMark x1="77250" y1="44693" x2="77250" y2="44693"/>
                        <a14:foregroundMark x1="75500" y1="47765" x2="75500" y2="47765"/>
                        <a14:foregroundMark x1="75500" y1="42179" x2="75500" y2="42179"/>
                        <a14:foregroundMark x1="74500" y1="47486" x2="74500" y2="47486"/>
                        <a14:foregroundMark x1="77500" y1="50559" x2="77500" y2="50559"/>
                        <a14:foregroundMark x1="77750" y1="47765" x2="77750" y2="47765"/>
                        <a14:foregroundMark x1="78000" y1="46927" x2="78000" y2="46927"/>
                        <a14:foregroundMark x1="75000" y1="44972" x2="75000" y2="44972"/>
                        <a14:foregroundMark x1="72250" y1="48603" x2="72250" y2="48603"/>
                        <a14:foregroundMark x1="57500" y1="44693" x2="57500" y2="44693"/>
                        <a14:foregroundMark x1="55250" y1="49162" x2="55250" y2="49162"/>
                        <a14:foregroundMark x1="58000" y1="47765" x2="58000" y2="47765"/>
                        <a14:foregroundMark x1="68250" y1="65642" x2="67750" y2="65363"/>
                        <a14:foregroundMark x1="59000" y1="50000" x2="59000" y2="50000"/>
                        <a14:foregroundMark x1="59000" y1="46369" x2="59000" y2="46369"/>
                        <a14:foregroundMark x1="61000" y1="45251" x2="61000" y2="45251"/>
                        <a14:foregroundMark x1="62500" y1="49441" x2="62500" y2="49441"/>
                        <a14:foregroundMark x1="56250" y1="50559" x2="56250" y2="50559"/>
                        <a14:foregroundMark x1="28500" y1="58939" x2="28500" y2="58939"/>
                        <a14:foregroundMark x1="62500" y1="82123" x2="62500" y2="82123"/>
                        <a14:foregroundMark x1="62250" y1="83520" x2="62250" y2="83520"/>
                        <a14:foregroundMark x1="58000" y1="82682" x2="58000" y2="82682"/>
                        <a14:foregroundMark x1="68000" y1="83240" x2="68000" y2="83240"/>
                        <a14:foregroundMark x1="69250" y1="83240" x2="69250" y2="83240"/>
                        <a14:foregroundMark x1="66250" y1="83240" x2="66250" y2="83240"/>
                        <a14:foregroundMark x1="70000" y1="82682" x2="70000" y2="82682"/>
                        <a14:foregroundMark x1="63750" y1="87151" x2="63750" y2="87151"/>
                        <a14:foregroundMark x1="63250" y1="92737" x2="63250" y2="92737"/>
                        <a14:foregroundMark x1="51250" y1="87989" x2="51250" y2="87989"/>
                        <a14:foregroundMark x1="53750" y1="88827" x2="53750" y2="89665"/>
                        <a14:foregroundMark x1="57750" y1="92737" x2="57750" y2="92737"/>
                        <a14:foregroundMark x1="64000" y1="93017" x2="64000" y2="93017"/>
                        <a14:foregroundMark x1="61500" y1="94134" x2="61500" y2="94134"/>
                        <a14:foregroundMark x1="68000" y1="93296" x2="68000" y2="93296"/>
                        <a14:foregroundMark x1="55250" y1="91341" x2="55250" y2="91341"/>
                        <a14:foregroundMark x1="54000" y1="83520" x2="54000" y2="83520"/>
                        <a14:foregroundMark x1="71500" y1="63128" x2="71500" y2="63128"/>
                        <a14:foregroundMark x1="25750" y1="53911" x2="25750" y2="53911"/>
                        <a14:foregroundMark x1="67500" y1="87989" x2="67500" y2="87989"/>
                        <a14:foregroundMark x1="67500" y1="87709" x2="67500" y2="87709"/>
                        <a14:foregroundMark x1="66750" y1="87430" x2="66750" y2="87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7062" y="2415"/>
            <a:ext cx="1215660" cy="1088015"/>
          </a:xfrm>
          <a:prstGeom prst="rect">
            <a:avLst/>
          </a:prstGeom>
        </p:spPr>
      </p:pic>
      <p:sp>
        <p:nvSpPr>
          <p:cNvPr id="31" name="textruta 30">
            <a:extLst>
              <a:ext uri="{FF2B5EF4-FFF2-40B4-BE49-F238E27FC236}">
                <a16:creationId xmlns:a16="http://schemas.microsoft.com/office/drawing/2014/main" id="{F87DF00C-80AF-8BDC-662B-8DE2AB49CE2E}"/>
              </a:ext>
            </a:extLst>
          </p:cNvPr>
          <p:cNvSpPr txBox="1"/>
          <p:nvPr/>
        </p:nvSpPr>
        <p:spPr>
          <a:xfrm>
            <a:off x="2798947" y="16176"/>
            <a:ext cx="94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4-6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786C053F-44D9-0017-4BBF-E9CF815388EC}"/>
              </a:ext>
            </a:extLst>
          </p:cNvPr>
          <p:cNvSpPr txBox="1"/>
          <p:nvPr/>
        </p:nvSpPr>
        <p:spPr>
          <a:xfrm>
            <a:off x="109798" y="1753827"/>
            <a:ext cx="358091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Hjärtat (Plan4).</a:t>
            </a:r>
          </a:p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Hjärtat består av två små förmak och två större kammare. Den vänstra kammaren är tjockare än den högra kammaren. Vilken är vilken i modellen?</a:t>
            </a:r>
          </a:p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Blodet passerar hjärtat två gånger på sin väg genom blodomloppet. Varför tror du att vänster kammare har större muskelmassa än den högra? 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De stora blodkärlen som är kopplade till hjärtat är målade i olika färger: blå, röd och lila. Vad tror du att de olika</a:t>
            </a:r>
            <a:b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</a:b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färgerna ska visa?</a:t>
            </a: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34A164F-2A0D-8032-1CC6-8DADC8337010}"/>
              </a:ext>
            </a:extLst>
          </p:cNvPr>
          <p:cNvSpPr txBox="1"/>
          <p:nvPr/>
        </p:nvSpPr>
        <p:spPr>
          <a:xfrm>
            <a:off x="274114" y="7629065"/>
            <a:ext cx="3240000" cy="2236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Torso XX och Torso XY (Plan 4)</a:t>
            </a:r>
          </a:p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hjärtat och lungorna. När vi beskriver var något finns är det bra att använda ord som framför, bakom, ovanför, nedanför, innanför, utanför och bredvid. 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Hur skulle du beskriva var hjärtat sitter? Hur skulle du beskriva var lungorna sitter? </a:t>
            </a:r>
          </a:p>
        </p:txBody>
      </p:sp>
      <p:pic>
        <p:nvPicPr>
          <p:cNvPr id="46" name="Bildobjekt 45">
            <a:extLst>
              <a:ext uri="{FF2B5EF4-FFF2-40B4-BE49-F238E27FC236}">
                <a16:creationId xmlns:a16="http://schemas.microsoft.com/office/drawing/2014/main" id="{8F97F2CD-19FC-24DB-4E05-02D296593ECC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525" y="5839680"/>
            <a:ext cx="1564562" cy="1486027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47" name="textruta 46">
            <a:extLst>
              <a:ext uri="{FF2B5EF4-FFF2-40B4-BE49-F238E27FC236}">
                <a16:creationId xmlns:a16="http://schemas.microsoft.com/office/drawing/2014/main" id="{6CB32E1E-5DBD-656C-51D9-B3B95FB63E4A}"/>
              </a:ext>
            </a:extLst>
          </p:cNvPr>
          <p:cNvSpPr txBox="1"/>
          <p:nvPr/>
        </p:nvSpPr>
        <p:spPr>
          <a:xfrm>
            <a:off x="4040572" y="7523855"/>
            <a:ext cx="3240000" cy="202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och testa </a:t>
            </a: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ett experiment som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får ditt hjärta att slå snabbare</a:t>
            </a: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 när du använder experimentet. </a:t>
            </a:r>
          </a:p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Varför tror du att ditt hjärta slår fortare när du använder experimentet?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Hur tror du att man kan mäta hur snabbt ditt hjärta slår? </a:t>
            </a:r>
          </a:p>
        </p:txBody>
      </p:sp>
      <p:pic>
        <p:nvPicPr>
          <p:cNvPr id="30" name="Bildobjekt 29">
            <a:extLst>
              <a:ext uri="{FF2B5EF4-FFF2-40B4-BE49-F238E27FC236}">
                <a16:creationId xmlns:a16="http://schemas.microsoft.com/office/drawing/2014/main" id="{506F43C6-192A-8B72-8ED3-DE4D9BD3B2A2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42" b="94134" l="10000" r="90000">
                        <a14:foregroundMark x1="55250" y1="31285" x2="55250" y2="31285"/>
                        <a14:foregroundMark x1="45500" y1="7821" x2="45500" y2="7821"/>
                        <a14:foregroundMark x1="77250" y1="44693" x2="77250" y2="44693"/>
                        <a14:foregroundMark x1="75500" y1="47765" x2="75500" y2="47765"/>
                        <a14:foregroundMark x1="75500" y1="42179" x2="75500" y2="42179"/>
                        <a14:foregroundMark x1="74500" y1="47486" x2="74500" y2="47486"/>
                        <a14:foregroundMark x1="77500" y1="50559" x2="77500" y2="50559"/>
                        <a14:foregroundMark x1="77750" y1="47765" x2="77750" y2="47765"/>
                        <a14:foregroundMark x1="78000" y1="46927" x2="78000" y2="46927"/>
                        <a14:foregroundMark x1="75000" y1="44972" x2="75000" y2="44972"/>
                        <a14:foregroundMark x1="72250" y1="48603" x2="72250" y2="48603"/>
                        <a14:foregroundMark x1="57500" y1="44693" x2="57500" y2="44693"/>
                        <a14:foregroundMark x1="55250" y1="49162" x2="55250" y2="49162"/>
                        <a14:foregroundMark x1="58000" y1="47765" x2="58000" y2="47765"/>
                        <a14:foregroundMark x1="68250" y1="65642" x2="67750" y2="65363"/>
                        <a14:foregroundMark x1="59000" y1="50000" x2="59000" y2="50000"/>
                        <a14:foregroundMark x1="59000" y1="46369" x2="59000" y2="46369"/>
                        <a14:foregroundMark x1="61000" y1="45251" x2="61000" y2="45251"/>
                        <a14:foregroundMark x1="62500" y1="49441" x2="62500" y2="49441"/>
                        <a14:foregroundMark x1="56250" y1="50559" x2="56250" y2="50559"/>
                        <a14:foregroundMark x1="28500" y1="58939" x2="28500" y2="58939"/>
                        <a14:foregroundMark x1="62500" y1="82123" x2="62500" y2="82123"/>
                        <a14:foregroundMark x1="62250" y1="83520" x2="62250" y2="83520"/>
                        <a14:foregroundMark x1="58000" y1="82682" x2="58000" y2="82682"/>
                        <a14:foregroundMark x1="68000" y1="83240" x2="68000" y2="83240"/>
                        <a14:foregroundMark x1="69250" y1="83240" x2="69250" y2="83240"/>
                        <a14:foregroundMark x1="66250" y1="83240" x2="66250" y2="83240"/>
                        <a14:foregroundMark x1="70000" y1="82682" x2="70000" y2="82682"/>
                        <a14:foregroundMark x1="63750" y1="87151" x2="63750" y2="87151"/>
                        <a14:foregroundMark x1="63250" y1="92737" x2="63250" y2="92737"/>
                        <a14:foregroundMark x1="51250" y1="87989" x2="51250" y2="87989"/>
                        <a14:foregroundMark x1="53750" y1="88827" x2="53750" y2="89665"/>
                        <a14:foregroundMark x1="57750" y1="92737" x2="57750" y2="92737"/>
                        <a14:foregroundMark x1="64000" y1="93017" x2="64000" y2="93017"/>
                        <a14:foregroundMark x1="61500" y1="94134" x2="61500" y2="94134"/>
                        <a14:foregroundMark x1="68000" y1="93296" x2="68000" y2="93296"/>
                        <a14:foregroundMark x1="55250" y1="91341" x2="55250" y2="91341"/>
                        <a14:foregroundMark x1="54000" y1="83520" x2="54000" y2="83520"/>
                        <a14:foregroundMark x1="71500" y1="63128" x2="71500" y2="63128"/>
                        <a14:foregroundMark x1="25750" y1="53911" x2="25750" y2="53911"/>
                        <a14:foregroundMark x1="67500" y1="87989" x2="67500" y2="87989"/>
                        <a14:foregroundMark x1="67500" y1="87709" x2="67500" y2="87709"/>
                        <a14:foregroundMark x1="66750" y1="87430" x2="66750" y2="87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98539" y="19611"/>
            <a:ext cx="1215660" cy="1088015"/>
          </a:xfrm>
          <a:prstGeom prst="rect">
            <a:avLst/>
          </a:prstGeom>
        </p:spPr>
      </p:pic>
      <p:sp>
        <p:nvSpPr>
          <p:cNvPr id="33" name="textruta 32">
            <a:extLst>
              <a:ext uri="{FF2B5EF4-FFF2-40B4-BE49-F238E27FC236}">
                <a16:creationId xmlns:a16="http://schemas.microsoft.com/office/drawing/2014/main" id="{9404B594-0E56-D861-1ED5-22F5B20982F6}"/>
              </a:ext>
            </a:extLst>
          </p:cNvPr>
          <p:cNvSpPr txBox="1"/>
          <p:nvPr/>
        </p:nvSpPr>
        <p:spPr>
          <a:xfrm>
            <a:off x="6581798" y="19725"/>
            <a:ext cx="94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4-6</a:t>
            </a:r>
          </a:p>
        </p:txBody>
      </p:sp>
      <p:pic>
        <p:nvPicPr>
          <p:cNvPr id="37" name="Bildobjekt 36">
            <a:extLst>
              <a:ext uri="{FF2B5EF4-FFF2-40B4-BE49-F238E27FC236}">
                <a16:creationId xmlns:a16="http://schemas.microsoft.com/office/drawing/2014/main" id="{6AAF99C0-1373-18E2-06B0-FE7A9E014241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42" b="94134" l="10000" r="90000">
                        <a14:foregroundMark x1="55250" y1="31285" x2="55250" y2="31285"/>
                        <a14:foregroundMark x1="45500" y1="7821" x2="45500" y2="7821"/>
                        <a14:foregroundMark x1="77250" y1="44693" x2="77250" y2="44693"/>
                        <a14:foregroundMark x1="75500" y1="47765" x2="75500" y2="47765"/>
                        <a14:foregroundMark x1="75500" y1="42179" x2="75500" y2="42179"/>
                        <a14:foregroundMark x1="74500" y1="47486" x2="74500" y2="47486"/>
                        <a14:foregroundMark x1="77500" y1="50559" x2="77500" y2="50559"/>
                        <a14:foregroundMark x1="77750" y1="47765" x2="77750" y2="47765"/>
                        <a14:foregroundMark x1="78000" y1="46927" x2="78000" y2="46927"/>
                        <a14:foregroundMark x1="75000" y1="44972" x2="75000" y2="44972"/>
                        <a14:foregroundMark x1="72250" y1="48603" x2="72250" y2="48603"/>
                        <a14:foregroundMark x1="57500" y1="44693" x2="57500" y2="44693"/>
                        <a14:foregroundMark x1="55250" y1="49162" x2="55250" y2="49162"/>
                        <a14:foregroundMark x1="58000" y1="47765" x2="58000" y2="47765"/>
                        <a14:foregroundMark x1="68250" y1="65642" x2="67750" y2="65363"/>
                        <a14:foregroundMark x1="59000" y1="50000" x2="59000" y2="50000"/>
                        <a14:foregroundMark x1="59000" y1="46369" x2="59000" y2="46369"/>
                        <a14:foregroundMark x1="61000" y1="45251" x2="61000" y2="45251"/>
                        <a14:foregroundMark x1="62500" y1="49441" x2="62500" y2="49441"/>
                        <a14:foregroundMark x1="56250" y1="50559" x2="56250" y2="50559"/>
                        <a14:foregroundMark x1="28500" y1="58939" x2="28500" y2="58939"/>
                        <a14:foregroundMark x1="62500" y1="82123" x2="62500" y2="82123"/>
                        <a14:foregroundMark x1="62250" y1="83520" x2="62250" y2="83520"/>
                        <a14:foregroundMark x1="58000" y1="82682" x2="58000" y2="82682"/>
                        <a14:foregroundMark x1="68000" y1="83240" x2="68000" y2="83240"/>
                        <a14:foregroundMark x1="69250" y1="83240" x2="69250" y2="83240"/>
                        <a14:foregroundMark x1="66250" y1="83240" x2="66250" y2="83240"/>
                        <a14:foregroundMark x1="70000" y1="82682" x2="70000" y2="82682"/>
                        <a14:foregroundMark x1="63750" y1="87151" x2="63750" y2="87151"/>
                        <a14:foregroundMark x1="63250" y1="92737" x2="63250" y2="92737"/>
                        <a14:foregroundMark x1="51250" y1="87989" x2="51250" y2="87989"/>
                        <a14:foregroundMark x1="53750" y1="88827" x2="53750" y2="89665"/>
                        <a14:foregroundMark x1="57750" y1="92737" x2="57750" y2="92737"/>
                        <a14:foregroundMark x1="64000" y1="93017" x2="64000" y2="93017"/>
                        <a14:foregroundMark x1="61500" y1="94134" x2="61500" y2="94134"/>
                        <a14:foregroundMark x1="68000" y1="93296" x2="68000" y2="93296"/>
                        <a14:foregroundMark x1="55250" y1="91341" x2="55250" y2="91341"/>
                        <a14:foregroundMark x1="54000" y1="83520" x2="54000" y2="83520"/>
                        <a14:foregroundMark x1="71500" y1="63128" x2="71500" y2="63128"/>
                        <a14:foregroundMark x1="25750" y1="53911" x2="25750" y2="53911"/>
                        <a14:foregroundMark x1="67500" y1="87989" x2="67500" y2="87989"/>
                        <a14:foregroundMark x1="67500" y1="87709" x2="67500" y2="87709"/>
                        <a14:foregroundMark x1="66750" y1="87430" x2="66750" y2="87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5966" y="5363637"/>
            <a:ext cx="1215660" cy="1088015"/>
          </a:xfrm>
          <a:prstGeom prst="rect">
            <a:avLst/>
          </a:prstGeom>
        </p:spPr>
      </p:pic>
      <p:sp>
        <p:nvSpPr>
          <p:cNvPr id="39" name="textruta 38">
            <a:extLst>
              <a:ext uri="{FF2B5EF4-FFF2-40B4-BE49-F238E27FC236}">
                <a16:creationId xmlns:a16="http://schemas.microsoft.com/office/drawing/2014/main" id="{2D97D577-A0B3-3796-97FC-B0F4F21B3855}"/>
              </a:ext>
            </a:extLst>
          </p:cNvPr>
          <p:cNvSpPr txBox="1"/>
          <p:nvPr/>
        </p:nvSpPr>
        <p:spPr>
          <a:xfrm>
            <a:off x="2796035" y="5357943"/>
            <a:ext cx="94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4-6</a:t>
            </a:r>
          </a:p>
        </p:txBody>
      </p:sp>
      <p:pic>
        <p:nvPicPr>
          <p:cNvPr id="40" name="Bildobjekt 39">
            <a:extLst>
              <a:ext uri="{FF2B5EF4-FFF2-40B4-BE49-F238E27FC236}">
                <a16:creationId xmlns:a16="http://schemas.microsoft.com/office/drawing/2014/main" id="{EB52C0AA-DB52-0EE9-5560-8D74F3D2F751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42" b="94134" l="10000" r="90000">
                        <a14:foregroundMark x1="55250" y1="31285" x2="55250" y2="31285"/>
                        <a14:foregroundMark x1="45500" y1="7821" x2="45500" y2="7821"/>
                        <a14:foregroundMark x1="77250" y1="44693" x2="77250" y2="44693"/>
                        <a14:foregroundMark x1="75500" y1="47765" x2="75500" y2="47765"/>
                        <a14:foregroundMark x1="75500" y1="42179" x2="75500" y2="42179"/>
                        <a14:foregroundMark x1="74500" y1="47486" x2="74500" y2="47486"/>
                        <a14:foregroundMark x1="77500" y1="50559" x2="77500" y2="50559"/>
                        <a14:foregroundMark x1="77750" y1="47765" x2="77750" y2="47765"/>
                        <a14:foregroundMark x1="78000" y1="46927" x2="78000" y2="46927"/>
                        <a14:foregroundMark x1="75000" y1="44972" x2="75000" y2="44972"/>
                        <a14:foregroundMark x1="72250" y1="48603" x2="72250" y2="48603"/>
                        <a14:foregroundMark x1="57500" y1="44693" x2="57500" y2="44693"/>
                        <a14:foregroundMark x1="55250" y1="49162" x2="55250" y2="49162"/>
                        <a14:foregroundMark x1="58000" y1="47765" x2="58000" y2="47765"/>
                        <a14:foregroundMark x1="68250" y1="65642" x2="67750" y2="65363"/>
                        <a14:foregroundMark x1="59000" y1="50000" x2="59000" y2="50000"/>
                        <a14:foregroundMark x1="59000" y1="46369" x2="59000" y2="46369"/>
                        <a14:foregroundMark x1="61000" y1="45251" x2="61000" y2="45251"/>
                        <a14:foregroundMark x1="62500" y1="49441" x2="62500" y2="49441"/>
                        <a14:foregroundMark x1="56250" y1="50559" x2="56250" y2="50559"/>
                        <a14:foregroundMark x1="28500" y1="58939" x2="28500" y2="58939"/>
                        <a14:foregroundMark x1="62500" y1="82123" x2="62500" y2="82123"/>
                        <a14:foregroundMark x1="62250" y1="83520" x2="62250" y2="83520"/>
                        <a14:foregroundMark x1="58000" y1="82682" x2="58000" y2="82682"/>
                        <a14:foregroundMark x1="68000" y1="83240" x2="68000" y2="83240"/>
                        <a14:foregroundMark x1="69250" y1="83240" x2="69250" y2="83240"/>
                        <a14:foregroundMark x1="66250" y1="83240" x2="66250" y2="83240"/>
                        <a14:foregroundMark x1="70000" y1="82682" x2="70000" y2="82682"/>
                        <a14:foregroundMark x1="63750" y1="87151" x2="63750" y2="87151"/>
                        <a14:foregroundMark x1="63250" y1="92737" x2="63250" y2="92737"/>
                        <a14:foregroundMark x1="51250" y1="87989" x2="51250" y2="87989"/>
                        <a14:foregroundMark x1="53750" y1="88827" x2="53750" y2="89665"/>
                        <a14:foregroundMark x1="57750" y1="92737" x2="57750" y2="92737"/>
                        <a14:foregroundMark x1="64000" y1="93017" x2="64000" y2="93017"/>
                        <a14:foregroundMark x1="61500" y1="94134" x2="61500" y2="94134"/>
                        <a14:foregroundMark x1="68000" y1="93296" x2="68000" y2="93296"/>
                        <a14:foregroundMark x1="55250" y1="91341" x2="55250" y2="91341"/>
                        <a14:foregroundMark x1="54000" y1="83520" x2="54000" y2="83520"/>
                        <a14:foregroundMark x1="71500" y1="63128" x2="71500" y2="63128"/>
                        <a14:foregroundMark x1="25750" y1="53911" x2="25750" y2="53911"/>
                        <a14:foregroundMark x1="67500" y1="87989" x2="67500" y2="87989"/>
                        <a14:foregroundMark x1="67500" y1="87709" x2="67500" y2="87709"/>
                        <a14:foregroundMark x1="66750" y1="87430" x2="66750" y2="87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78406" y="5365593"/>
            <a:ext cx="1215660" cy="1088015"/>
          </a:xfrm>
          <a:prstGeom prst="rect">
            <a:avLst/>
          </a:prstGeom>
        </p:spPr>
      </p:pic>
      <p:sp>
        <p:nvSpPr>
          <p:cNvPr id="41" name="textruta 40">
            <a:extLst>
              <a:ext uri="{FF2B5EF4-FFF2-40B4-BE49-F238E27FC236}">
                <a16:creationId xmlns:a16="http://schemas.microsoft.com/office/drawing/2014/main" id="{6F076C3A-E145-7229-A0E8-7EB366E70AA1}"/>
              </a:ext>
            </a:extLst>
          </p:cNvPr>
          <p:cNvSpPr txBox="1"/>
          <p:nvPr/>
        </p:nvSpPr>
        <p:spPr>
          <a:xfrm>
            <a:off x="6572737" y="5361764"/>
            <a:ext cx="94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4-6</a:t>
            </a:r>
          </a:p>
        </p:txBody>
      </p:sp>
    </p:spTree>
    <p:extLst>
      <p:ext uri="{BB962C8B-B14F-4D97-AF65-F5344CB8AC3E}">
        <p14:creationId xmlns:p14="http://schemas.microsoft.com/office/powerpoint/2010/main" val="7122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objekt 29">
            <a:extLst>
              <a:ext uri="{FF2B5EF4-FFF2-40B4-BE49-F238E27FC236}">
                <a16:creationId xmlns:a16="http://schemas.microsoft.com/office/drawing/2014/main" id="{EC882D98-6072-ADA7-EB5A-64B0AA4CA46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r="15100"/>
          <a:stretch/>
        </p:blipFill>
        <p:spPr>
          <a:xfrm>
            <a:off x="1202084" y="5933584"/>
            <a:ext cx="1834307" cy="1754173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524CA738-B767-FFD0-55B6-7B7466BB1C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" r="7256"/>
          <a:stretch/>
        </p:blipFill>
        <p:spPr>
          <a:xfrm>
            <a:off x="4635795" y="380088"/>
            <a:ext cx="2064658" cy="152169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CF5E2C6-41AB-40E6-BA57-D82BB29D4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36725B9-AA8B-4D1C-9ADD-26B9CAF56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2333" y="0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0E694A3-F112-4204-AF7A-9EDC241C87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990" y="5345907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3C7B6F6-7F70-4633-B5DC-F0A634B1D7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77343" y="5345907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109BC4C3-1A76-4E25-8D3D-A3D0C1E048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4618293"/>
            <a:ext cx="1513098" cy="598202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F6F5EED-A20D-457B-8218-F1AB6B9B61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4618293"/>
            <a:ext cx="1513098" cy="598202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E3118D0F-A69B-4CFB-AE1F-FBB9B042C3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9964199"/>
            <a:ext cx="1513098" cy="598202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831AA60-80CB-4117-88EC-DDD99F3592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9964199"/>
            <a:ext cx="1513098" cy="598202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6E1E3A3E-0EAB-8C3F-E6A8-424FEA61C8B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326" y="634848"/>
            <a:ext cx="2352065" cy="1570003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5C3F8E5B-395B-5BEB-04B4-13236CB75CE7}"/>
              </a:ext>
            </a:extLst>
          </p:cNvPr>
          <p:cNvSpPr txBox="1"/>
          <p:nvPr/>
        </p:nvSpPr>
        <p:spPr>
          <a:xfrm>
            <a:off x="240357" y="2556204"/>
            <a:ext cx="3390291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 err="1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Franti</a:t>
            </a:r>
            <a:r>
              <a:rPr lang="sv-SE" sz="1400" dirty="0" err="1">
                <a:effectLst/>
                <a:latin typeface="Nexa Bold" panose="02000000000000000000" pitchFamily="50" charset="0"/>
                <a:ea typeface="Telge Light" panose="020B0404020203020204" pitchFamily="34" charset="0"/>
                <a:cs typeface="Calibri" panose="020F0502020204030204" pitchFamily="34" charset="0"/>
              </a:rPr>
              <a:t>š</a:t>
            </a:r>
            <a:r>
              <a:rPr lang="sv-SE" sz="1400" dirty="0" err="1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eks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 skelettkrona (Plan 4).</a:t>
            </a:r>
          </a:p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Vilka delar av skelettet känner du igen? 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Hur många olika skelett tror du har använts för att skapa skelettkronan? 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BBD4F196-D4BE-2EB7-A3CB-81EEAB83A0D5}"/>
              </a:ext>
            </a:extLst>
          </p:cNvPr>
          <p:cNvSpPr txBox="1"/>
          <p:nvPr/>
        </p:nvSpPr>
        <p:spPr>
          <a:xfrm>
            <a:off x="3923420" y="2058677"/>
            <a:ext cx="3515804" cy="2872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Hunden </a:t>
            </a:r>
            <a:r>
              <a:rPr lang="sv-SE" sz="1400" dirty="0" err="1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Rajje</a:t>
            </a:r>
            <a:r>
              <a:rPr lang="sv-SE" sz="1400" dirty="0"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 (Plan 4).</a:t>
            </a:r>
            <a:endParaRPr lang="sv-SE" sz="1400" dirty="0">
              <a:effectLst/>
              <a:latin typeface="Nexa Bold" panose="02000000000000000000" pitchFamily="50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Känner du igen delar av skelettet hos Hunden </a:t>
            </a:r>
            <a:r>
              <a:rPr lang="sv-SE" sz="1400" dirty="0" err="1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Rajje</a:t>
            </a: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 från människoskelettet? Du kan jämföra med något av skeletten som finns i utställningen. </a:t>
            </a:r>
          </a:p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Varför tror du att vi ett kranium?</a:t>
            </a:r>
          </a:p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Varför tror du att vi har revben? 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Varför tror du att det är bra att skelettet är hårt och inte mjukt? Vad skulle hända om skelettet</a:t>
            </a:r>
            <a:b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</a:b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inte var hårt? 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6BC1994A-4693-E24B-7DB5-045CBA3F9494}"/>
              </a:ext>
            </a:extLst>
          </p:cNvPr>
          <p:cNvSpPr txBox="1"/>
          <p:nvPr/>
        </p:nvSpPr>
        <p:spPr>
          <a:xfrm>
            <a:off x="258238" y="8048085"/>
            <a:ext cx="3240000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Muskelmodellen (Plan 4).</a:t>
            </a:r>
          </a:p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Testa att spänna och slappna av i olika muskler i armarna. Titta på Muskelmodellen och känn på din egen arm. 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Vilka muskler hos Muskelmodellen hittar du hos dig själv? 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CB3B3B3D-2BFC-15DD-D843-1AEA90DEC59E}"/>
              </a:ext>
            </a:extLst>
          </p:cNvPr>
          <p:cNvSpPr txBox="1"/>
          <p:nvPr/>
        </p:nvSpPr>
        <p:spPr>
          <a:xfrm>
            <a:off x="4056995" y="8048085"/>
            <a:ext cx="3240000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och testa </a:t>
            </a: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ett experiment där du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använder några av dina muskler</a:t>
            </a: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Vad tror du att musklerna har för funktion? 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Hur tror du att du använder dem i experimentet? </a:t>
            </a:r>
          </a:p>
        </p:txBody>
      </p:sp>
      <p:pic>
        <p:nvPicPr>
          <p:cNvPr id="37" name="Bildobjekt 36">
            <a:extLst>
              <a:ext uri="{FF2B5EF4-FFF2-40B4-BE49-F238E27FC236}">
                <a16:creationId xmlns:a16="http://schemas.microsoft.com/office/drawing/2014/main" id="{7D9773AB-31B8-ADA1-34F0-FA557B8E6B79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42" b="94134" l="10000" r="90000">
                        <a14:foregroundMark x1="55250" y1="31285" x2="55250" y2="31285"/>
                        <a14:foregroundMark x1="45500" y1="7821" x2="45500" y2="7821"/>
                        <a14:foregroundMark x1="77250" y1="44693" x2="77250" y2="44693"/>
                        <a14:foregroundMark x1="75500" y1="47765" x2="75500" y2="47765"/>
                        <a14:foregroundMark x1="75500" y1="42179" x2="75500" y2="42179"/>
                        <a14:foregroundMark x1="74500" y1="47486" x2="74500" y2="47486"/>
                        <a14:foregroundMark x1="77500" y1="50559" x2="77500" y2="50559"/>
                        <a14:foregroundMark x1="77750" y1="47765" x2="77750" y2="47765"/>
                        <a14:foregroundMark x1="78000" y1="46927" x2="78000" y2="46927"/>
                        <a14:foregroundMark x1="75000" y1="44972" x2="75000" y2="44972"/>
                        <a14:foregroundMark x1="72250" y1="48603" x2="72250" y2="48603"/>
                        <a14:foregroundMark x1="57500" y1="44693" x2="57500" y2="44693"/>
                        <a14:foregroundMark x1="55250" y1="49162" x2="55250" y2="49162"/>
                        <a14:foregroundMark x1="58000" y1="47765" x2="58000" y2="47765"/>
                        <a14:foregroundMark x1="68250" y1="65642" x2="67750" y2="65363"/>
                        <a14:foregroundMark x1="59000" y1="50000" x2="59000" y2="50000"/>
                        <a14:foregroundMark x1="59000" y1="46369" x2="59000" y2="46369"/>
                        <a14:foregroundMark x1="61000" y1="45251" x2="61000" y2="45251"/>
                        <a14:foregroundMark x1="62500" y1="49441" x2="62500" y2="49441"/>
                        <a14:foregroundMark x1="56250" y1="50559" x2="56250" y2="50559"/>
                        <a14:foregroundMark x1="28500" y1="58939" x2="28500" y2="58939"/>
                        <a14:foregroundMark x1="62500" y1="82123" x2="62500" y2="82123"/>
                        <a14:foregroundMark x1="62250" y1="83520" x2="62250" y2="83520"/>
                        <a14:foregroundMark x1="58000" y1="82682" x2="58000" y2="82682"/>
                        <a14:foregroundMark x1="68000" y1="83240" x2="68000" y2="83240"/>
                        <a14:foregroundMark x1="69250" y1="83240" x2="69250" y2="83240"/>
                        <a14:foregroundMark x1="66250" y1="83240" x2="66250" y2="83240"/>
                        <a14:foregroundMark x1="70000" y1="82682" x2="70000" y2="82682"/>
                        <a14:foregroundMark x1="63750" y1="87151" x2="63750" y2="87151"/>
                        <a14:foregroundMark x1="63250" y1="92737" x2="63250" y2="92737"/>
                        <a14:foregroundMark x1="51250" y1="87989" x2="51250" y2="87989"/>
                        <a14:foregroundMark x1="53750" y1="88827" x2="53750" y2="89665"/>
                        <a14:foregroundMark x1="57750" y1="92737" x2="57750" y2="92737"/>
                        <a14:foregroundMark x1="64000" y1="93017" x2="64000" y2="93017"/>
                        <a14:foregroundMark x1="61500" y1="94134" x2="61500" y2="94134"/>
                        <a14:foregroundMark x1="68000" y1="93296" x2="68000" y2="93296"/>
                        <a14:foregroundMark x1="55250" y1="91341" x2="55250" y2="91341"/>
                        <a14:foregroundMark x1="54000" y1="83520" x2="54000" y2="83520"/>
                        <a14:foregroundMark x1="71500" y1="63128" x2="71500" y2="63128"/>
                        <a14:foregroundMark x1="25750" y1="53911" x2="25750" y2="53911"/>
                        <a14:foregroundMark x1="67500" y1="87989" x2="67500" y2="87989"/>
                        <a14:foregroundMark x1="67500" y1="87709" x2="67500" y2="87709"/>
                        <a14:foregroundMark x1="66750" y1="87430" x2="66750" y2="87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7062" y="2415"/>
            <a:ext cx="1215660" cy="1088015"/>
          </a:xfrm>
          <a:prstGeom prst="rect">
            <a:avLst/>
          </a:prstGeom>
        </p:spPr>
      </p:pic>
      <p:sp>
        <p:nvSpPr>
          <p:cNvPr id="39" name="textruta 38">
            <a:extLst>
              <a:ext uri="{FF2B5EF4-FFF2-40B4-BE49-F238E27FC236}">
                <a16:creationId xmlns:a16="http://schemas.microsoft.com/office/drawing/2014/main" id="{DCB31D0B-8357-AC69-8ECD-C351FC410F0F}"/>
              </a:ext>
            </a:extLst>
          </p:cNvPr>
          <p:cNvSpPr txBox="1"/>
          <p:nvPr/>
        </p:nvSpPr>
        <p:spPr>
          <a:xfrm>
            <a:off x="2798947" y="16176"/>
            <a:ext cx="94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4-6</a:t>
            </a:r>
          </a:p>
        </p:txBody>
      </p:sp>
      <p:pic>
        <p:nvPicPr>
          <p:cNvPr id="40" name="Bildobjekt 39">
            <a:extLst>
              <a:ext uri="{FF2B5EF4-FFF2-40B4-BE49-F238E27FC236}">
                <a16:creationId xmlns:a16="http://schemas.microsoft.com/office/drawing/2014/main" id="{9BA4E5FB-664E-66BE-1A09-13B95AE6E900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42" b="94134" l="10000" r="90000">
                        <a14:foregroundMark x1="55250" y1="31285" x2="55250" y2="31285"/>
                        <a14:foregroundMark x1="45500" y1="7821" x2="45500" y2="7821"/>
                        <a14:foregroundMark x1="77250" y1="44693" x2="77250" y2="44693"/>
                        <a14:foregroundMark x1="75500" y1="47765" x2="75500" y2="47765"/>
                        <a14:foregroundMark x1="75500" y1="42179" x2="75500" y2="42179"/>
                        <a14:foregroundMark x1="74500" y1="47486" x2="74500" y2="47486"/>
                        <a14:foregroundMark x1="77500" y1="50559" x2="77500" y2="50559"/>
                        <a14:foregroundMark x1="77750" y1="47765" x2="77750" y2="47765"/>
                        <a14:foregroundMark x1="78000" y1="46927" x2="78000" y2="46927"/>
                        <a14:foregroundMark x1="75000" y1="44972" x2="75000" y2="44972"/>
                        <a14:foregroundMark x1="72250" y1="48603" x2="72250" y2="48603"/>
                        <a14:foregroundMark x1="57500" y1="44693" x2="57500" y2="44693"/>
                        <a14:foregroundMark x1="55250" y1="49162" x2="55250" y2="49162"/>
                        <a14:foregroundMark x1="58000" y1="47765" x2="58000" y2="47765"/>
                        <a14:foregroundMark x1="68250" y1="65642" x2="67750" y2="65363"/>
                        <a14:foregroundMark x1="59000" y1="50000" x2="59000" y2="50000"/>
                        <a14:foregroundMark x1="59000" y1="46369" x2="59000" y2="46369"/>
                        <a14:foregroundMark x1="61000" y1="45251" x2="61000" y2="45251"/>
                        <a14:foregroundMark x1="62500" y1="49441" x2="62500" y2="49441"/>
                        <a14:foregroundMark x1="56250" y1="50559" x2="56250" y2="50559"/>
                        <a14:foregroundMark x1="28500" y1="58939" x2="28500" y2="58939"/>
                        <a14:foregroundMark x1="62500" y1="82123" x2="62500" y2="82123"/>
                        <a14:foregroundMark x1="62250" y1="83520" x2="62250" y2="83520"/>
                        <a14:foregroundMark x1="58000" y1="82682" x2="58000" y2="82682"/>
                        <a14:foregroundMark x1="68000" y1="83240" x2="68000" y2="83240"/>
                        <a14:foregroundMark x1="69250" y1="83240" x2="69250" y2="83240"/>
                        <a14:foregroundMark x1="66250" y1="83240" x2="66250" y2="83240"/>
                        <a14:foregroundMark x1="70000" y1="82682" x2="70000" y2="82682"/>
                        <a14:foregroundMark x1="63750" y1="87151" x2="63750" y2="87151"/>
                        <a14:foregroundMark x1="63250" y1="92737" x2="63250" y2="92737"/>
                        <a14:foregroundMark x1="51250" y1="87989" x2="51250" y2="87989"/>
                        <a14:foregroundMark x1="53750" y1="88827" x2="53750" y2="89665"/>
                        <a14:foregroundMark x1="57750" y1="92737" x2="57750" y2="92737"/>
                        <a14:foregroundMark x1="64000" y1="93017" x2="64000" y2="93017"/>
                        <a14:foregroundMark x1="61500" y1="94134" x2="61500" y2="94134"/>
                        <a14:foregroundMark x1="68000" y1="93296" x2="68000" y2="93296"/>
                        <a14:foregroundMark x1="55250" y1="91341" x2="55250" y2="91341"/>
                        <a14:foregroundMark x1="54000" y1="83520" x2="54000" y2="83520"/>
                        <a14:foregroundMark x1="71500" y1="63128" x2="71500" y2="63128"/>
                        <a14:foregroundMark x1="25750" y1="53911" x2="25750" y2="53911"/>
                        <a14:foregroundMark x1="67500" y1="87989" x2="67500" y2="87989"/>
                        <a14:foregroundMark x1="67500" y1="87709" x2="67500" y2="87709"/>
                        <a14:foregroundMark x1="66750" y1="87430" x2="66750" y2="87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98539" y="19611"/>
            <a:ext cx="1215660" cy="1088015"/>
          </a:xfrm>
          <a:prstGeom prst="rect">
            <a:avLst/>
          </a:prstGeom>
        </p:spPr>
      </p:pic>
      <p:sp>
        <p:nvSpPr>
          <p:cNvPr id="41" name="textruta 40">
            <a:extLst>
              <a:ext uri="{FF2B5EF4-FFF2-40B4-BE49-F238E27FC236}">
                <a16:creationId xmlns:a16="http://schemas.microsoft.com/office/drawing/2014/main" id="{A2FDD547-2F7D-CBB3-4D5D-28116DF8ACC6}"/>
              </a:ext>
            </a:extLst>
          </p:cNvPr>
          <p:cNvSpPr txBox="1"/>
          <p:nvPr/>
        </p:nvSpPr>
        <p:spPr>
          <a:xfrm>
            <a:off x="6581798" y="19725"/>
            <a:ext cx="94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4-6</a:t>
            </a:r>
          </a:p>
        </p:txBody>
      </p:sp>
      <p:pic>
        <p:nvPicPr>
          <p:cNvPr id="42" name="Bildobjekt 41">
            <a:extLst>
              <a:ext uri="{FF2B5EF4-FFF2-40B4-BE49-F238E27FC236}">
                <a16:creationId xmlns:a16="http://schemas.microsoft.com/office/drawing/2014/main" id="{F9056E70-5AE0-0B0B-E673-C139C0F64235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42" b="94134" l="10000" r="90000">
                        <a14:foregroundMark x1="55250" y1="31285" x2="55250" y2="31285"/>
                        <a14:foregroundMark x1="45500" y1="7821" x2="45500" y2="7821"/>
                        <a14:foregroundMark x1="77250" y1="44693" x2="77250" y2="44693"/>
                        <a14:foregroundMark x1="75500" y1="47765" x2="75500" y2="47765"/>
                        <a14:foregroundMark x1="75500" y1="42179" x2="75500" y2="42179"/>
                        <a14:foregroundMark x1="74500" y1="47486" x2="74500" y2="47486"/>
                        <a14:foregroundMark x1="77500" y1="50559" x2="77500" y2="50559"/>
                        <a14:foregroundMark x1="77750" y1="47765" x2="77750" y2="47765"/>
                        <a14:foregroundMark x1="78000" y1="46927" x2="78000" y2="46927"/>
                        <a14:foregroundMark x1="75000" y1="44972" x2="75000" y2="44972"/>
                        <a14:foregroundMark x1="72250" y1="48603" x2="72250" y2="48603"/>
                        <a14:foregroundMark x1="57500" y1="44693" x2="57500" y2="44693"/>
                        <a14:foregroundMark x1="55250" y1="49162" x2="55250" y2="49162"/>
                        <a14:foregroundMark x1="58000" y1="47765" x2="58000" y2="47765"/>
                        <a14:foregroundMark x1="68250" y1="65642" x2="67750" y2="65363"/>
                        <a14:foregroundMark x1="59000" y1="50000" x2="59000" y2="50000"/>
                        <a14:foregroundMark x1="59000" y1="46369" x2="59000" y2="46369"/>
                        <a14:foregroundMark x1="61000" y1="45251" x2="61000" y2="45251"/>
                        <a14:foregroundMark x1="62500" y1="49441" x2="62500" y2="49441"/>
                        <a14:foregroundMark x1="56250" y1="50559" x2="56250" y2="50559"/>
                        <a14:foregroundMark x1="28500" y1="58939" x2="28500" y2="58939"/>
                        <a14:foregroundMark x1="62500" y1="82123" x2="62500" y2="82123"/>
                        <a14:foregroundMark x1="62250" y1="83520" x2="62250" y2="83520"/>
                        <a14:foregroundMark x1="58000" y1="82682" x2="58000" y2="82682"/>
                        <a14:foregroundMark x1="68000" y1="83240" x2="68000" y2="83240"/>
                        <a14:foregroundMark x1="69250" y1="83240" x2="69250" y2="83240"/>
                        <a14:foregroundMark x1="66250" y1="83240" x2="66250" y2="83240"/>
                        <a14:foregroundMark x1="70000" y1="82682" x2="70000" y2="82682"/>
                        <a14:foregroundMark x1="63750" y1="87151" x2="63750" y2="87151"/>
                        <a14:foregroundMark x1="63250" y1="92737" x2="63250" y2="92737"/>
                        <a14:foregroundMark x1="51250" y1="87989" x2="51250" y2="87989"/>
                        <a14:foregroundMark x1="53750" y1="88827" x2="53750" y2="89665"/>
                        <a14:foregroundMark x1="57750" y1="92737" x2="57750" y2="92737"/>
                        <a14:foregroundMark x1="64000" y1="93017" x2="64000" y2="93017"/>
                        <a14:foregroundMark x1="61500" y1="94134" x2="61500" y2="94134"/>
                        <a14:foregroundMark x1="68000" y1="93296" x2="68000" y2="93296"/>
                        <a14:foregroundMark x1="55250" y1="91341" x2="55250" y2="91341"/>
                        <a14:foregroundMark x1="54000" y1="83520" x2="54000" y2="83520"/>
                        <a14:foregroundMark x1="71500" y1="63128" x2="71500" y2="63128"/>
                        <a14:foregroundMark x1="25750" y1="53911" x2="25750" y2="53911"/>
                        <a14:foregroundMark x1="67500" y1="87989" x2="67500" y2="87989"/>
                        <a14:foregroundMark x1="67500" y1="87709" x2="67500" y2="87709"/>
                        <a14:foregroundMark x1="66750" y1="87430" x2="66750" y2="87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5966" y="5363637"/>
            <a:ext cx="1215660" cy="1088015"/>
          </a:xfrm>
          <a:prstGeom prst="rect">
            <a:avLst/>
          </a:prstGeom>
        </p:spPr>
      </p:pic>
      <p:sp>
        <p:nvSpPr>
          <p:cNvPr id="43" name="textruta 42">
            <a:extLst>
              <a:ext uri="{FF2B5EF4-FFF2-40B4-BE49-F238E27FC236}">
                <a16:creationId xmlns:a16="http://schemas.microsoft.com/office/drawing/2014/main" id="{D1EE70CE-4C70-3C9C-D939-528D47BE2573}"/>
              </a:ext>
            </a:extLst>
          </p:cNvPr>
          <p:cNvSpPr txBox="1"/>
          <p:nvPr/>
        </p:nvSpPr>
        <p:spPr>
          <a:xfrm>
            <a:off x="2796035" y="5357943"/>
            <a:ext cx="94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4-6</a:t>
            </a:r>
          </a:p>
        </p:txBody>
      </p:sp>
      <p:pic>
        <p:nvPicPr>
          <p:cNvPr id="44" name="Bildobjekt 43">
            <a:extLst>
              <a:ext uri="{FF2B5EF4-FFF2-40B4-BE49-F238E27FC236}">
                <a16:creationId xmlns:a16="http://schemas.microsoft.com/office/drawing/2014/main" id="{F0879057-EB6E-4CDF-0E66-AE70D0964906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42" b="94134" l="10000" r="90000">
                        <a14:foregroundMark x1="55250" y1="31285" x2="55250" y2="31285"/>
                        <a14:foregroundMark x1="45500" y1="7821" x2="45500" y2="7821"/>
                        <a14:foregroundMark x1="77250" y1="44693" x2="77250" y2="44693"/>
                        <a14:foregroundMark x1="75500" y1="47765" x2="75500" y2="47765"/>
                        <a14:foregroundMark x1="75500" y1="42179" x2="75500" y2="42179"/>
                        <a14:foregroundMark x1="74500" y1="47486" x2="74500" y2="47486"/>
                        <a14:foregroundMark x1="77500" y1="50559" x2="77500" y2="50559"/>
                        <a14:foregroundMark x1="77750" y1="47765" x2="77750" y2="47765"/>
                        <a14:foregroundMark x1="78000" y1="46927" x2="78000" y2="46927"/>
                        <a14:foregroundMark x1="75000" y1="44972" x2="75000" y2="44972"/>
                        <a14:foregroundMark x1="72250" y1="48603" x2="72250" y2="48603"/>
                        <a14:foregroundMark x1="57500" y1="44693" x2="57500" y2="44693"/>
                        <a14:foregroundMark x1="55250" y1="49162" x2="55250" y2="49162"/>
                        <a14:foregroundMark x1="58000" y1="47765" x2="58000" y2="47765"/>
                        <a14:foregroundMark x1="68250" y1="65642" x2="67750" y2="65363"/>
                        <a14:foregroundMark x1="59000" y1="50000" x2="59000" y2="50000"/>
                        <a14:foregroundMark x1="59000" y1="46369" x2="59000" y2="46369"/>
                        <a14:foregroundMark x1="61000" y1="45251" x2="61000" y2="45251"/>
                        <a14:foregroundMark x1="62500" y1="49441" x2="62500" y2="49441"/>
                        <a14:foregroundMark x1="56250" y1="50559" x2="56250" y2="50559"/>
                        <a14:foregroundMark x1="28500" y1="58939" x2="28500" y2="58939"/>
                        <a14:foregroundMark x1="62500" y1="82123" x2="62500" y2="82123"/>
                        <a14:foregroundMark x1="62250" y1="83520" x2="62250" y2="83520"/>
                        <a14:foregroundMark x1="58000" y1="82682" x2="58000" y2="82682"/>
                        <a14:foregroundMark x1="68000" y1="83240" x2="68000" y2="83240"/>
                        <a14:foregroundMark x1="69250" y1="83240" x2="69250" y2="83240"/>
                        <a14:foregroundMark x1="66250" y1="83240" x2="66250" y2="83240"/>
                        <a14:foregroundMark x1="70000" y1="82682" x2="70000" y2="82682"/>
                        <a14:foregroundMark x1="63750" y1="87151" x2="63750" y2="87151"/>
                        <a14:foregroundMark x1="63250" y1="92737" x2="63250" y2="92737"/>
                        <a14:foregroundMark x1="51250" y1="87989" x2="51250" y2="87989"/>
                        <a14:foregroundMark x1="53750" y1="88827" x2="53750" y2="89665"/>
                        <a14:foregroundMark x1="57750" y1="92737" x2="57750" y2="92737"/>
                        <a14:foregroundMark x1="64000" y1="93017" x2="64000" y2="93017"/>
                        <a14:foregroundMark x1="61500" y1="94134" x2="61500" y2="94134"/>
                        <a14:foregroundMark x1="68000" y1="93296" x2="68000" y2="93296"/>
                        <a14:foregroundMark x1="55250" y1="91341" x2="55250" y2="91341"/>
                        <a14:foregroundMark x1="54000" y1="83520" x2="54000" y2="83520"/>
                        <a14:foregroundMark x1="71500" y1="63128" x2="71500" y2="63128"/>
                        <a14:foregroundMark x1="25750" y1="53911" x2="25750" y2="53911"/>
                        <a14:foregroundMark x1="67500" y1="87989" x2="67500" y2="87989"/>
                        <a14:foregroundMark x1="67500" y1="87709" x2="67500" y2="87709"/>
                        <a14:foregroundMark x1="66750" y1="87430" x2="66750" y2="87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78406" y="5365593"/>
            <a:ext cx="1215660" cy="1088015"/>
          </a:xfrm>
          <a:prstGeom prst="rect">
            <a:avLst/>
          </a:prstGeom>
        </p:spPr>
      </p:pic>
      <p:sp>
        <p:nvSpPr>
          <p:cNvPr id="45" name="textruta 44">
            <a:extLst>
              <a:ext uri="{FF2B5EF4-FFF2-40B4-BE49-F238E27FC236}">
                <a16:creationId xmlns:a16="http://schemas.microsoft.com/office/drawing/2014/main" id="{9C2D5A31-04C8-BCB9-27FF-3DA0370CD9C9}"/>
              </a:ext>
            </a:extLst>
          </p:cNvPr>
          <p:cNvSpPr txBox="1"/>
          <p:nvPr/>
        </p:nvSpPr>
        <p:spPr>
          <a:xfrm>
            <a:off x="6572737" y="5361764"/>
            <a:ext cx="94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4-6</a:t>
            </a:r>
          </a:p>
        </p:txBody>
      </p:sp>
      <p:pic>
        <p:nvPicPr>
          <p:cNvPr id="46" name="Bildobjekt 45">
            <a:extLst>
              <a:ext uri="{FF2B5EF4-FFF2-40B4-BE49-F238E27FC236}">
                <a16:creationId xmlns:a16="http://schemas.microsoft.com/office/drawing/2014/main" id="{9CCA38FF-7B70-673E-5DD2-EA076A36618F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8291" y="5972188"/>
            <a:ext cx="1564562" cy="1486027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18002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CF5E2C6-41AB-40E6-BA57-D82BB29D4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36725B9-AA8B-4D1C-9ADD-26B9CAF56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2333" y="0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0E694A3-F112-4204-AF7A-9EDC241C87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990" y="5345907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3C7B6F6-7F70-4633-B5DC-F0A634B1D7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77343" y="5345907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109BC4C3-1A76-4E25-8D3D-A3D0C1E048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4618293"/>
            <a:ext cx="1513098" cy="598202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F6F5EED-A20D-457B-8218-F1AB6B9B61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4618293"/>
            <a:ext cx="1513098" cy="598202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E3118D0F-A69B-4CFB-AE1F-FBB9B042C3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9964199"/>
            <a:ext cx="1513098" cy="598202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831AA60-80CB-4117-88EC-DDD99F3592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9964199"/>
            <a:ext cx="1513098" cy="598202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C0599E0E-8AC2-2288-9E8A-F5E486845146}"/>
              </a:ext>
            </a:extLst>
          </p:cNvPr>
          <p:cNvSpPr txBox="1"/>
          <p:nvPr/>
        </p:nvSpPr>
        <p:spPr>
          <a:xfrm>
            <a:off x="268353" y="2243737"/>
            <a:ext cx="3240000" cy="1142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och testa </a:t>
            </a: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ett experiment där du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använder ditt skelett</a:t>
            </a: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Hur tror du att ditt skelett används i experimentet? 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5E8375E1-FAEC-32CE-59D8-B533B86AF6C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9089" y="478668"/>
            <a:ext cx="2140688" cy="156525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23" name="textruta 22">
            <a:extLst>
              <a:ext uri="{FF2B5EF4-FFF2-40B4-BE49-F238E27FC236}">
                <a16:creationId xmlns:a16="http://schemas.microsoft.com/office/drawing/2014/main" id="{86E9D363-150A-6B4B-0418-98DC515EE4AB}"/>
              </a:ext>
            </a:extLst>
          </p:cNvPr>
          <p:cNvSpPr txBox="1"/>
          <p:nvPr/>
        </p:nvSpPr>
        <p:spPr>
          <a:xfrm>
            <a:off x="4051322" y="2293411"/>
            <a:ext cx="324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 err="1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Påshjärnan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 (Plan 4). </a:t>
            </a:r>
          </a:p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Hur skulle du beskriva att hjärnan känns? Känns den lättare eller tyngre än vad du trodde?</a:t>
            </a:r>
          </a:p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Varför tror du att vi har ett kranium runt hjärnan?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Vad tror du att hjärnan har för funktion hos oss människor? 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47BF4DCA-096A-C39A-CD03-76CEDFA26211}"/>
              </a:ext>
            </a:extLst>
          </p:cNvPr>
          <p:cNvSpPr txBox="1"/>
          <p:nvPr/>
        </p:nvSpPr>
        <p:spPr>
          <a:xfrm>
            <a:off x="268353" y="8062098"/>
            <a:ext cx="3240000" cy="105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och testa </a:t>
            </a: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ett experiment där du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använder din hjärna.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Varför tycker du att experimentet har med hjärnan att göra? 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C3806115-E41B-045A-36B8-B410573D55FC}"/>
              </a:ext>
            </a:extLst>
          </p:cNvPr>
          <p:cNvSpPr txBox="1"/>
          <p:nvPr/>
        </p:nvSpPr>
        <p:spPr>
          <a:xfrm>
            <a:off x="4041046" y="8024828"/>
            <a:ext cx="3239051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och testa </a:t>
            </a: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ett experiment som du tror kan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finnas på en vårdcentral</a:t>
            </a:r>
          </a:p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Vad tror du att experimentet undersöker?  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Varför tror du att det kan finnas på en vårdcentral?</a:t>
            </a:r>
          </a:p>
        </p:txBody>
      </p:sp>
      <p:pic>
        <p:nvPicPr>
          <p:cNvPr id="37" name="Bildobjekt 36">
            <a:extLst>
              <a:ext uri="{FF2B5EF4-FFF2-40B4-BE49-F238E27FC236}">
                <a16:creationId xmlns:a16="http://schemas.microsoft.com/office/drawing/2014/main" id="{275CFD44-70B5-7FB0-A7BB-81AB81399196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42" b="94134" l="10000" r="90000">
                        <a14:foregroundMark x1="55250" y1="31285" x2="55250" y2="31285"/>
                        <a14:foregroundMark x1="45500" y1="7821" x2="45500" y2="7821"/>
                        <a14:foregroundMark x1="77250" y1="44693" x2="77250" y2="44693"/>
                        <a14:foregroundMark x1="75500" y1="47765" x2="75500" y2="47765"/>
                        <a14:foregroundMark x1="75500" y1="42179" x2="75500" y2="42179"/>
                        <a14:foregroundMark x1="74500" y1="47486" x2="74500" y2="47486"/>
                        <a14:foregroundMark x1="77500" y1="50559" x2="77500" y2="50559"/>
                        <a14:foregroundMark x1="77750" y1="47765" x2="77750" y2="47765"/>
                        <a14:foregroundMark x1="78000" y1="46927" x2="78000" y2="46927"/>
                        <a14:foregroundMark x1="75000" y1="44972" x2="75000" y2="44972"/>
                        <a14:foregroundMark x1="72250" y1="48603" x2="72250" y2="48603"/>
                        <a14:foregroundMark x1="57500" y1="44693" x2="57500" y2="44693"/>
                        <a14:foregroundMark x1="55250" y1="49162" x2="55250" y2="49162"/>
                        <a14:foregroundMark x1="58000" y1="47765" x2="58000" y2="47765"/>
                        <a14:foregroundMark x1="68250" y1="65642" x2="67750" y2="65363"/>
                        <a14:foregroundMark x1="59000" y1="50000" x2="59000" y2="50000"/>
                        <a14:foregroundMark x1="59000" y1="46369" x2="59000" y2="46369"/>
                        <a14:foregroundMark x1="61000" y1="45251" x2="61000" y2="45251"/>
                        <a14:foregroundMark x1="62500" y1="49441" x2="62500" y2="49441"/>
                        <a14:foregroundMark x1="56250" y1="50559" x2="56250" y2="50559"/>
                        <a14:foregroundMark x1="28500" y1="58939" x2="28500" y2="58939"/>
                        <a14:foregroundMark x1="62500" y1="82123" x2="62500" y2="82123"/>
                        <a14:foregroundMark x1="62250" y1="83520" x2="62250" y2="83520"/>
                        <a14:foregroundMark x1="58000" y1="82682" x2="58000" y2="82682"/>
                        <a14:foregroundMark x1="68000" y1="83240" x2="68000" y2="83240"/>
                        <a14:foregroundMark x1="69250" y1="83240" x2="69250" y2="83240"/>
                        <a14:foregroundMark x1="66250" y1="83240" x2="66250" y2="83240"/>
                        <a14:foregroundMark x1="70000" y1="82682" x2="70000" y2="82682"/>
                        <a14:foregroundMark x1="63750" y1="87151" x2="63750" y2="87151"/>
                        <a14:foregroundMark x1="63250" y1="92737" x2="63250" y2="92737"/>
                        <a14:foregroundMark x1="51250" y1="87989" x2="51250" y2="87989"/>
                        <a14:foregroundMark x1="53750" y1="88827" x2="53750" y2="89665"/>
                        <a14:foregroundMark x1="57750" y1="92737" x2="57750" y2="92737"/>
                        <a14:foregroundMark x1="64000" y1="93017" x2="64000" y2="93017"/>
                        <a14:foregroundMark x1="61500" y1="94134" x2="61500" y2="94134"/>
                        <a14:foregroundMark x1="68000" y1="93296" x2="68000" y2="93296"/>
                        <a14:foregroundMark x1="55250" y1="91341" x2="55250" y2="91341"/>
                        <a14:foregroundMark x1="54000" y1="83520" x2="54000" y2="83520"/>
                        <a14:foregroundMark x1="71500" y1="63128" x2="71500" y2="63128"/>
                        <a14:foregroundMark x1="25750" y1="53911" x2="25750" y2="53911"/>
                        <a14:foregroundMark x1="67500" y1="87989" x2="67500" y2="87989"/>
                        <a14:foregroundMark x1="67500" y1="87709" x2="67500" y2="87709"/>
                        <a14:foregroundMark x1="66750" y1="87430" x2="66750" y2="87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7062" y="2415"/>
            <a:ext cx="1215660" cy="1088015"/>
          </a:xfrm>
          <a:prstGeom prst="rect">
            <a:avLst/>
          </a:prstGeom>
        </p:spPr>
      </p:pic>
      <p:sp>
        <p:nvSpPr>
          <p:cNvPr id="39" name="textruta 38">
            <a:extLst>
              <a:ext uri="{FF2B5EF4-FFF2-40B4-BE49-F238E27FC236}">
                <a16:creationId xmlns:a16="http://schemas.microsoft.com/office/drawing/2014/main" id="{3BFB58F2-3368-E124-2D99-8AB396A1839C}"/>
              </a:ext>
            </a:extLst>
          </p:cNvPr>
          <p:cNvSpPr txBox="1"/>
          <p:nvPr/>
        </p:nvSpPr>
        <p:spPr>
          <a:xfrm>
            <a:off x="2798947" y="16176"/>
            <a:ext cx="94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4-6</a:t>
            </a:r>
          </a:p>
        </p:txBody>
      </p:sp>
      <p:pic>
        <p:nvPicPr>
          <p:cNvPr id="40" name="Bildobjekt 39">
            <a:extLst>
              <a:ext uri="{FF2B5EF4-FFF2-40B4-BE49-F238E27FC236}">
                <a16:creationId xmlns:a16="http://schemas.microsoft.com/office/drawing/2014/main" id="{9B8098FD-31B6-CA11-E6A1-E447B738BE6E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42" b="94134" l="10000" r="90000">
                        <a14:foregroundMark x1="55250" y1="31285" x2="55250" y2="31285"/>
                        <a14:foregroundMark x1="45500" y1="7821" x2="45500" y2="7821"/>
                        <a14:foregroundMark x1="77250" y1="44693" x2="77250" y2="44693"/>
                        <a14:foregroundMark x1="75500" y1="47765" x2="75500" y2="47765"/>
                        <a14:foregroundMark x1="75500" y1="42179" x2="75500" y2="42179"/>
                        <a14:foregroundMark x1="74500" y1="47486" x2="74500" y2="47486"/>
                        <a14:foregroundMark x1="77500" y1="50559" x2="77500" y2="50559"/>
                        <a14:foregroundMark x1="77750" y1="47765" x2="77750" y2="47765"/>
                        <a14:foregroundMark x1="78000" y1="46927" x2="78000" y2="46927"/>
                        <a14:foregroundMark x1="75000" y1="44972" x2="75000" y2="44972"/>
                        <a14:foregroundMark x1="72250" y1="48603" x2="72250" y2="48603"/>
                        <a14:foregroundMark x1="57500" y1="44693" x2="57500" y2="44693"/>
                        <a14:foregroundMark x1="55250" y1="49162" x2="55250" y2="49162"/>
                        <a14:foregroundMark x1="58000" y1="47765" x2="58000" y2="47765"/>
                        <a14:foregroundMark x1="68250" y1="65642" x2="67750" y2="65363"/>
                        <a14:foregroundMark x1="59000" y1="50000" x2="59000" y2="50000"/>
                        <a14:foregroundMark x1="59000" y1="46369" x2="59000" y2="46369"/>
                        <a14:foregroundMark x1="61000" y1="45251" x2="61000" y2="45251"/>
                        <a14:foregroundMark x1="62500" y1="49441" x2="62500" y2="49441"/>
                        <a14:foregroundMark x1="56250" y1="50559" x2="56250" y2="50559"/>
                        <a14:foregroundMark x1="28500" y1="58939" x2="28500" y2="58939"/>
                        <a14:foregroundMark x1="62500" y1="82123" x2="62500" y2="82123"/>
                        <a14:foregroundMark x1="62250" y1="83520" x2="62250" y2="83520"/>
                        <a14:foregroundMark x1="58000" y1="82682" x2="58000" y2="82682"/>
                        <a14:foregroundMark x1="68000" y1="83240" x2="68000" y2="83240"/>
                        <a14:foregroundMark x1="69250" y1="83240" x2="69250" y2="83240"/>
                        <a14:foregroundMark x1="66250" y1="83240" x2="66250" y2="83240"/>
                        <a14:foregroundMark x1="70000" y1="82682" x2="70000" y2="82682"/>
                        <a14:foregroundMark x1="63750" y1="87151" x2="63750" y2="87151"/>
                        <a14:foregroundMark x1="63250" y1="92737" x2="63250" y2="92737"/>
                        <a14:foregroundMark x1="51250" y1="87989" x2="51250" y2="87989"/>
                        <a14:foregroundMark x1="53750" y1="88827" x2="53750" y2="89665"/>
                        <a14:foregroundMark x1="57750" y1="92737" x2="57750" y2="92737"/>
                        <a14:foregroundMark x1="64000" y1="93017" x2="64000" y2="93017"/>
                        <a14:foregroundMark x1="61500" y1="94134" x2="61500" y2="94134"/>
                        <a14:foregroundMark x1="68000" y1="93296" x2="68000" y2="93296"/>
                        <a14:foregroundMark x1="55250" y1="91341" x2="55250" y2="91341"/>
                        <a14:foregroundMark x1="54000" y1="83520" x2="54000" y2="83520"/>
                        <a14:foregroundMark x1="71500" y1="63128" x2="71500" y2="63128"/>
                        <a14:foregroundMark x1="25750" y1="53911" x2="25750" y2="53911"/>
                        <a14:foregroundMark x1="67500" y1="87989" x2="67500" y2="87989"/>
                        <a14:foregroundMark x1="67500" y1="87709" x2="67500" y2="87709"/>
                        <a14:foregroundMark x1="66750" y1="87430" x2="66750" y2="87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98539" y="19611"/>
            <a:ext cx="1215660" cy="1088015"/>
          </a:xfrm>
          <a:prstGeom prst="rect">
            <a:avLst/>
          </a:prstGeom>
        </p:spPr>
      </p:pic>
      <p:sp>
        <p:nvSpPr>
          <p:cNvPr id="41" name="textruta 40">
            <a:extLst>
              <a:ext uri="{FF2B5EF4-FFF2-40B4-BE49-F238E27FC236}">
                <a16:creationId xmlns:a16="http://schemas.microsoft.com/office/drawing/2014/main" id="{25251023-393B-C6F3-948C-963B8902582B}"/>
              </a:ext>
            </a:extLst>
          </p:cNvPr>
          <p:cNvSpPr txBox="1"/>
          <p:nvPr/>
        </p:nvSpPr>
        <p:spPr>
          <a:xfrm>
            <a:off x="6581798" y="19725"/>
            <a:ext cx="94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4-6</a:t>
            </a:r>
          </a:p>
        </p:txBody>
      </p:sp>
      <p:pic>
        <p:nvPicPr>
          <p:cNvPr id="42" name="Bildobjekt 41">
            <a:extLst>
              <a:ext uri="{FF2B5EF4-FFF2-40B4-BE49-F238E27FC236}">
                <a16:creationId xmlns:a16="http://schemas.microsoft.com/office/drawing/2014/main" id="{4CE2087A-FD61-97F2-34B8-C4A924267A2F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42" b="94134" l="10000" r="90000">
                        <a14:foregroundMark x1="55250" y1="31285" x2="55250" y2="31285"/>
                        <a14:foregroundMark x1="45500" y1="7821" x2="45500" y2="7821"/>
                        <a14:foregroundMark x1="77250" y1="44693" x2="77250" y2="44693"/>
                        <a14:foregroundMark x1="75500" y1="47765" x2="75500" y2="47765"/>
                        <a14:foregroundMark x1="75500" y1="42179" x2="75500" y2="42179"/>
                        <a14:foregroundMark x1="74500" y1="47486" x2="74500" y2="47486"/>
                        <a14:foregroundMark x1="77500" y1="50559" x2="77500" y2="50559"/>
                        <a14:foregroundMark x1="77750" y1="47765" x2="77750" y2="47765"/>
                        <a14:foregroundMark x1="78000" y1="46927" x2="78000" y2="46927"/>
                        <a14:foregroundMark x1="75000" y1="44972" x2="75000" y2="44972"/>
                        <a14:foregroundMark x1="72250" y1="48603" x2="72250" y2="48603"/>
                        <a14:foregroundMark x1="57500" y1="44693" x2="57500" y2="44693"/>
                        <a14:foregroundMark x1="55250" y1="49162" x2="55250" y2="49162"/>
                        <a14:foregroundMark x1="58000" y1="47765" x2="58000" y2="47765"/>
                        <a14:foregroundMark x1="68250" y1="65642" x2="67750" y2="65363"/>
                        <a14:foregroundMark x1="59000" y1="50000" x2="59000" y2="50000"/>
                        <a14:foregroundMark x1="59000" y1="46369" x2="59000" y2="46369"/>
                        <a14:foregroundMark x1="61000" y1="45251" x2="61000" y2="45251"/>
                        <a14:foregroundMark x1="62500" y1="49441" x2="62500" y2="49441"/>
                        <a14:foregroundMark x1="56250" y1="50559" x2="56250" y2="50559"/>
                        <a14:foregroundMark x1="28500" y1="58939" x2="28500" y2="58939"/>
                        <a14:foregroundMark x1="62500" y1="82123" x2="62500" y2="82123"/>
                        <a14:foregroundMark x1="62250" y1="83520" x2="62250" y2="83520"/>
                        <a14:foregroundMark x1="58000" y1="82682" x2="58000" y2="82682"/>
                        <a14:foregroundMark x1="68000" y1="83240" x2="68000" y2="83240"/>
                        <a14:foregroundMark x1="69250" y1="83240" x2="69250" y2="83240"/>
                        <a14:foregroundMark x1="66250" y1="83240" x2="66250" y2="83240"/>
                        <a14:foregroundMark x1="70000" y1="82682" x2="70000" y2="82682"/>
                        <a14:foregroundMark x1="63750" y1="87151" x2="63750" y2="87151"/>
                        <a14:foregroundMark x1="63250" y1="92737" x2="63250" y2="92737"/>
                        <a14:foregroundMark x1="51250" y1="87989" x2="51250" y2="87989"/>
                        <a14:foregroundMark x1="53750" y1="88827" x2="53750" y2="89665"/>
                        <a14:foregroundMark x1="57750" y1="92737" x2="57750" y2="92737"/>
                        <a14:foregroundMark x1="64000" y1="93017" x2="64000" y2="93017"/>
                        <a14:foregroundMark x1="61500" y1="94134" x2="61500" y2="94134"/>
                        <a14:foregroundMark x1="68000" y1="93296" x2="68000" y2="93296"/>
                        <a14:foregroundMark x1="55250" y1="91341" x2="55250" y2="91341"/>
                        <a14:foregroundMark x1="54000" y1="83520" x2="54000" y2="83520"/>
                        <a14:foregroundMark x1="71500" y1="63128" x2="71500" y2="63128"/>
                        <a14:foregroundMark x1="25750" y1="53911" x2="25750" y2="53911"/>
                        <a14:foregroundMark x1="67500" y1="87989" x2="67500" y2="87989"/>
                        <a14:foregroundMark x1="67500" y1="87709" x2="67500" y2="87709"/>
                        <a14:foregroundMark x1="66750" y1="87430" x2="66750" y2="87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5966" y="5363637"/>
            <a:ext cx="1215660" cy="1088015"/>
          </a:xfrm>
          <a:prstGeom prst="rect">
            <a:avLst/>
          </a:prstGeom>
        </p:spPr>
      </p:pic>
      <p:sp>
        <p:nvSpPr>
          <p:cNvPr id="43" name="textruta 42">
            <a:extLst>
              <a:ext uri="{FF2B5EF4-FFF2-40B4-BE49-F238E27FC236}">
                <a16:creationId xmlns:a16="http://schemas.microsoft.com/office/drawing/2014/main" id="{38F7B010-B76C-BAA0-EBF8-27512C5C13B2}"/>
              </a:ext>
            </a:extLst>
          </p:cNvPr>
          <p:cNvSpPr txBox="1"/>
          <p:nvPr/>
        </p:nvSpPr>
        <p:spPr>
          <a:xfrm>
            <a:off x="2796035" y="5357943"/>
            <a:ext cx="94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4-6</a:t>
            </a:r>
          </a:p>
        </p:txBody>
      </p:sp>
      <p:pic>
        <p:nvPicPr>
          <p:cNvPr id="44" name="Bildobjekt 43">
            <a:extLst>
              <a:ext uri="{FF2B5EF4-FFF2-40B4-BE49-F238E27FC236}">
                <a16:creationId xmlns:a16="http://schemas.microsoft.com/office/drawing/2014/main" id="{A78286E9-6D0F-5023-A9E1-4BE897423DC9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42" b="94134" l="10000" r="90000">
                        <a14:foregroundMark x1="55250" y1="31285" x2="55250" y2="31285"/>
                        <a14:foregroundMark x1="45500" y1="7821" x2="45500" y2="7821"/>
                        <a14:foregroundMark x1="77250" y1="44693" x2="77250" y2="44693"/>
                        <a14:foregroundMark x1="75500" y1="47765" x2="75500" y2="47765"/>
                        <a14:foregroundMark x1="75500" y1="42179" x2="75500" y2="42179"/>
                        <a14:foregroundMark x1="74500" y1="47486" x2="74500" y2="47486"/>
                        <a14:foregroundMark x1="77500" y1="50559" x2="77500" y2="50559"/>
                        <a14:foregroundMark x1="77750" y1="47765" x2="77750" y2="47765"/>
                        <a14:foregroundMark x1="78000" y1="46927" x2="78000" y2="46927"/>
                        <a14:foregroundMark x1="75000" y1="44972" x2="75000" y2="44972"/>
                        <a14:foregroundMark x1="72250" y1="48603" x2="72250" y2="48603"/>
                        <a14:foregroundMark x1="57500" y1="44693" x2="57500" y2="44693"/>
                        <a14:foregroundMark x1="55250" y1="49162" x2="55250" y2="49162"/>
                        <a14:foregroundMark x1="58000" y1="47765" x2="58000" y2="47765"/>
                        <a14:foregroundMark x1="68250" y1="65642" x2="67750" y2="65363"/>
                        <a14:foregroundMark x1="59000" y1="50000" x2="59000" y2="50000"/>
                        <a14:foregroundMark x1="59000" y1="46369" x2="59000" y2="46369"/>
                        <a14:foregroundMark x1="61000" y1="45251" x2="61000" y2="45251"/>
                        <a14:foregroundMark x1="62500" y1="49441" x2="62500" y2="49441"/>
                        <a14:foregroundMark x1="56250" y1="50559" x2="56250" y2="50559"/>
                        <a14:foregroundMark x1="28500" y1="58939" x2="28500" y2="58939"/>
                        <a14:foregroundMark x1="62500" y1="82123" x2="62500" y2="82123"/>
                        <a14:foregroundMark x1="62250" y1="83520" x2="62250" y2="83520"/>
                        <a14:foregroundMark x1="58000" y1="82682" x2="58000" y2="82682"/>
                        <a14:foregroundMark x1="68000" y1="83240" x2="68000" y2="83240"/>
                        <a14:foregroundMark x1="69250" y1="83240" x2="69250" y2="83240"/>
                        <a14:foregroundMark x1="66250" y1="83240" x2="66250" y2="83240"/>
                        <a14:foregroundMark x1="70000" y1="82682" x2="70000" y2="82682"/>
                        <a14:foregroundMark x1="63750" y1="87151" x2="63750" y2="87151"/>
                        <a14:foregroundMark x1="63250" y1="92737" x2="63250" y2="92737"/>
                        <a14:foregroundMark x1="51250" y1="87989" x2="51250" y2="87989"/>
                        <a14:foregroundMark x1="53750" y1="88827" x2="53750" y2="89665"/>
                        <a14:foregroundMark x1="57750" y1="92737" x2="57750" y2="92737"/>
                        <a14:foregroundMark x1="64000" y1="93017" x2="64000" y2="93017"/>
                        <a14:foregroundMark x1="61500" y1="94134" x2="61500" y2="94134"/>
                        <a14:foregroundMark x1="68000" y1="93296" x2="68000" y2="93296"/>
                        <a14:foregroundMark x1="55250" y1="91341" x2="55250" y2="91341"/>
                        <a14:foregroundMark x1="54000" y1="83520" x2="54000" y2="83520"/>
                        <a14:foregroundMark x1="71500" y1="63128" x2="71500" y2="63128"/>
                        <a14:foregroundMark x1="25750" y1="53911" x2="25750" y2="53911"/>
                        <a14:foregroundMark x1="67500" y1="87989" x2="67500" y2="87989"/>
                        <a14:foregroundMark x1="67500" y1="87709" x2="67500" y2="87709"/>
                        <a14:foregroundMark x1="66750" y1="87430" x2="66750" y2="87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78406" y="5365593"/>
            <a:ext cx="1215660" cy="1088015"/>
          </a:xfrm>
          <a:prstGeom prst="rect">
            <a:avLst/>
          </a:prstGeom>
        </p:spPr>
      </p:pic>
      <p:sp>
        <p:nvSpPr>
          <p:cNvPr id="45" name="textruta 44">
            <a:extLst>
              <a:ext uri="{FF2B5EF4-FFF2-40B4-BE49-F238E27FC236}">
                <a16:creationId xmlns:a16="http://schemas.microsoft.com/office/drawing/2014/main" id="{904573D0-C5C9-0832-FA93-0D990194F82A}"/>
              </a:ext>
            </a:extLst>
          </p:cNvPr>
          <p:cNvSpPr txBox="1"/>
          <p:nvPr/>
        </p:nvSpPr>
        <p:spPr>
          <a:xfrm>
            <a:off x="6572737" y="5361764"/>
            <a:ext cx="94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4-6</a:t>
            </a:r>
          </a:p>
        </p:txBody>
      </p:sp>
      <p:pic>
        <p:nvPicPr>
          <p:cNvPr id="46" name="Bildobjekt 45">
            <a:extLst>
              <a:ext uri="{FF2B5EF4-FFF2-40B4-BE49-F238E27FC236}">
                <a16:creationId xmlns:a16="http://schemas.microsoft.com/office/drawing/2014/main" id="{B3DA2358-60EA-0F5A-32CE-6A60921BD07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072" y="476828"/>
            <a:ext cx="1564562" cy="1486027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47" name="Bildobjekt 46">
            <a:extLst>
              <a:ext uri="{FF2B5EF4-FFF2-40B4-BE49-F238E27FC236}">
                <a16:creationId xmlns:a16="http://schemas.microsoft.com/office/drawing/2014/main" id="{1A65C890-E290-9FCE-5E44-D90DA2BA7B4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957" y="6156064"/>
            <a:ext cx="1564562" cy="1486027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48" name="Bildobjekt 47">
            <a:extLst>
              <a:ext uri="{FF2B5EF4-FFF2-40B4-BE49-F238E27FC236}">
                <a16:creationId xmlns:a16="http://schemas.microsoft.com/office/drawing/2014/main" id="{1B9C4709-96E2-0207-8B00-4B4FF1BB76D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9041" y="6151287"/>
            <a:ext cx="1564562" cy="1486027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1346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objekt 29">
            <a:extLst>
              <a:ext uri="{FF2B5EF4-FFF2-40B4-BE49-F238E27FC236}">
                <a16:creationId xmlns:a16="http://schemas.microsoft.com/office/drawing/2014/main" id="{EC882D98-6072-ADA7-EB5A-64B0AA4CA46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" b="1089"/>
          <a:stretch/>
        </p:blipFill>
        <p:spPr>
          <a:xfrm>
            <a:off x="654854" y="6100547"/>
            <a:ext cx="2492384" cy="1683583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524CA738-B767-FFD0-55B6-7B7466BB1C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" r="4716"/>
          <a:stretch/>
        </p:blipFill>
        <p:spPr>
          <a:xfrm>
            <a:off x="4644666" y="685224"/>
            <a:ext cx="2064658" cy="152169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CF5E2C6-41AB-40E6-BA57-D82BB29D4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36725B9-AA8B-4D1C-9ADD-26B9CAF56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2333" y="0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0E694A3-F112-4204-AF7A-9EDC241C87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990" y="5345907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3C7B6F6-7F70-4633-B5DC-F0A634B1D7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77343" y="5345907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109BC4C3-1A76-4E25-8D3D-A3D0C1E048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4618293"/>
            <a:ext cx="1513098" cy="598202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F6F5EED-A20D-457B-8218-F1AB6B9B61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4618293"/>
            <a:ext cx="1513098" cy="598202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E3118D0F-A69B-4CFB-AE1F-FBB9B042C3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9964199"/>
            <a:ext cx="1513098" cy="598202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831AA60-80CB-4117-88EC-DDD99F3592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9964199"/>
            <a:ext cx="1513098" cy="598202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6E1E3A3E-0EAB-8C3F-E6A8-424FEA61C8B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268" y="530252"/>
            <a:ext cx="1633555" cy="1791944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5C3F8E5B-395B-5BEB-04B4-13236CB75CE7}"/>
              </a:ext>
            </a:extLst>
          </p:cNvPr>
          <p:cNvSpPr txBox="1"/>
          <p:nvPr/>
        </p:nvSpPr>
        <p:spPr>
          <a:xfrm>
            <a:off x="240358" y="2556204"/>
            <a:ext cx="3240000" cy="174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Gravidmagarna (Plan 4).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Gravidmagen är som att vara gravid i 7:e månaden. Hur skulle du beskriva att det känns att ha på sig en gravidmage och att göra vanliga saker som att knyta skorna eller plocka upp något från marken?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BBD4F196-D4BE-2EB7-A3CB-81EEAB83A0D5}"/>
              </a:ext>
            </a:extLst>
          </p:cNvPr>
          <p:cNvSpPr txBox="1"/>
          <p:nvPr/>
        </p:nvSpPr>
        <p:spPr>
          <a:xfrm>
            <a:off x="4274223" y="2556204"/>
            <a:ext cx="3240000" cy="1530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Brösten (Plan 4</a:t>
            </a: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).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När en kvinna blir gravid börjar brösten att förbereda sig för att kunna amma barnet. Kan du se mjölkgångarna som leder från de mjölkproducerande körtlarna?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6BC1994A-4693-E24B-7DB5-045CBA3F9494}"/>
              </a:ext>
            </a:extLst>
          </p:cNvPr>
          <p:cNvSpPr txBox="1"/>
          <p:nvPr/>
        </p:nvSpPr>
        <p:spPr>
          <a:xfrm>
            <a:off x="258238" y="8048085"/>
            <a:ext cx="3240000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Från barn till vuxen (Plan 4).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Titta på de tre skallarna (kranierna). Vad ser du för skillnader och likheter? </a:t>
            </a:r>
          </a:p>
          <a:p>
            <a:endParaRPr lang="sv-SE" sz="1400" dirty="0">
              <a:latin typeface="Nexa Light" panose="02000000000000000000" pitchFamily="50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Vilken ungefärlig ålder tror du att de olika skallarna (kranierna) motsvarar?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CB3B3B3D-2BFC-15DD-D843-1AEA90DEC59E}"/>
              </a:ext>
            </a:extLst>
          </p:cNvPr>
          <p:cNvSpPr txBox="1"/>
          <p:nvPr/>
        </p:nvSpPr>
        <p:spPr>
          <a:xfrm>
            <a:off x="4056995" y="8048085"/>
            <a:ext cx="3240000" cy="1315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Från ägg till nyfödd (Plan 4).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Titta på de olika modellerna av foster från ca tre månader och framåt. Hur beskriver du vad du ser under fosterutvecklingen? </a:t>
            </a:r>
          </a:p>
        </p:txBody>
      </p:sp>
      <p:pic>
        <p:nvPicPr>
          <p:cNvPr id="37" name="Bildobjekt 36">
            <a:extLst>
              <a:ext uri="{FF2B5EF4-FFF2-40B4-BE49-F238E27FC236}">
                <a16:creationId xmlns:a16="http://schemas.microsoft.com/office/drawing/2014/main" id="{7D9773AB-31B8-ADA1-34F0-FA557B8E6B79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42" b="94134" l="10000" r="90000">
                        <a14:foregroundMark x1="55250" y1="31285" x2="55250" y2="31285"/>
                        <a14:foregroundMark x1="45500" y1="7821" x2="45500" y2="7821"/>
                        <a14:foregroundMark x1="77250" y1="44693" x2="77250" y2="44693"/>
                        <a14:foregroundMark x1="75500" y1="47765" x2="75500" y2="47765"/>
                        <a14:foregroundMark x1="75500" y1="42179" x2="75500" y2="42179"/>
                        <a14:foregroundMark x1="74500" y1="47486" x2="74500" y2="47486"/>
                        <a14:foregroundMark x1="77500" y1="50559" x2="77500" y2="50559"/>
                        <a14:foregroundMark x1="77750" y1="47765" x2="77750" y2="47765"/>
                        <a14:foregroundMark x1="78000" y1="46927" x2="78000" y2="46927"/>
                        <a14:foregroundMark x1="75000" y1="44972" x2="75000" y2="44972"/>
                        <a14:foregroundMark x1="72250" y1="48603" x2="72250" y2="48603"/>
                        <a14:foregroundMark x1="57500" y1="44693" x2="57500" y2="44693"/>
                        <a14:foregroundMark x1="55250" y1="49162" x2="55250" y2="49162"/>
                        <a14:foregroundMark x1="58000" y1="47765" x2="58000" y2="47765"/>
                        <a14:foregroundMark x1="68250" y1="65642" x2="67750" y2="65363"/>
                        <a14:foregroundMark x1="59000" y1="50000" x2="59000" y2="50000"/>
                        <a14:foregroundMark x1="59000" y1="46369" x2="59000" y2="46369"/>
                        <a14:foregroundMark x1="61000" y1="45251" x2="61000" y2="45251"/>
                        <a14:foregroundMark x1="62500" y1="49441" x2="62500" y2="49441"/>
                        <a14:foregroundMark x1="56250" y1="50559" x2="56250" y2="50559"/>
                        <a14:foregroundMark x1="28500" y1="58939" x2="28500" y2="58939"/>
                        <a14:foregroundMark x1="62500" y1="82123" x2="62500" y2="82123"/>
                        <a14:foregroundMark x1="62250" y1="83520" x2="62250" y2="83520"/>
                        <a14:foregroundMark x1="58000" y1="82682" x2="58000" y2="82682"/>
                        <a14:foregroundMark x1="68000" y1="83240" x2="68000" y2="83240"/>
                        <a14:foregroundMark x1="69250" y1="83240" x2="69250" y2="83240"/>
                        <a14:foregroundMark x1="66250" y1="83240" x2="66250" y2="83240"/>
                        <a14:foregroundMark x1="70000" y1="82682" x2="70000" y2="82682"/>
                        <a14:foregroundMark x1="63750" y1="87151" x2="63750" y2="87151"/>
                        <a14:foregroundMark x1="63250" y1="92737" x2="63250" y2="92737"/>
                        <a14:foregroundMark x1="51250" y1="87989" x2="51250" y2="87989"/>
                        <a14:foregroundMark x1="53750" y1="88827" x2="53750" y2="89665"/>
                        <a14:foregroundMark x1="57750" y1="92737" x2="57750" y2="92737"/>
                        <a14:foregroundMark x1="64000" y1="93017" x2="64000" y2="93017"/>
                        <a14:foregroundMark x1="61500" y1="94134" x2="61500" y2="94134"/>
                        <a14:foregroundMark x1="68000" y1="93296" x2="68000" y2="93296"/>
                        <a14:foregroundMark x1="55250" y1="91341" x2="55250" y2="91341"/>
                        <a14:foregroundMark x1="54000" y1="83520" x2="54000" y2="83520"/>
                        <a14:foregroundMark x1="71500" y1="63128" x2="71500" y2="63128"/>
                        <a14:foregroundMark x1="25750" y1="53911" x2="25750" y2="53911"/>
                        <a14:foregroundMark x1="67500" y1="87989" x2="67500" y2="87989"/>
                        <a14:foregroundMark x1="67500" y1="87709" x2="67500" y2="87709"/>
                        <a14:foregroundMark x1="66750" y1="87430" x2="66750" y2="87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7062" y="2415"/>
            <a:ext cx="1215660" cy="1088015"/>
          </a:xfrm>
          <a:prstGeom prst="rect">
            <a:avLst/>
          </a:prstGeom>
        </p:spPr>
      </p:pic>
      <p:sp>
        <p:nvSpPr>
          <p:cNvPr id="39" name="textruta 38">
            <a:extLst>
              <a:ext uri="{FF2B5EF4-FFF2-40B4-BE49-F238E27FC236}">
                <a16:creationId xmlns:a16="http://schemas.microsoft.com/office/drawing/2014/main" id="{DCB31D0B-8357-AC69-8ECD-C351FC410F0F}"/>
              </a:ext>
            </a:extLst>
          </p:cNvPr>
          <p:cNvSpPr txBox="1"/>
          <p:nvPr/>
        </p:nvSpPr>
        <p:spPr>
          <a:xfrm>
            <a:off x="2798947" y="16176"/>
            <a:ext cx="94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4-6</a:t>
            </a:r>
          </a:p>
        </p:txBody>
      </p:sp>
      <p:pic>
        <p:nvPicPr>
          <p:cNvPr id="40" name="Bildobjekt 39">
            <a:extLst>
              <a:ext uri="{FF2B5EF4-FFF2-40B4-BE49-F238E27FC236}">
                <a16:creationId xmlns:a16="http://schemas.microsoft.com/office/drawing/2014/main" id="{9BA4E5FB-664E-66BE-1A09-13B95AE6E900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42" b="94134" l="10000" r="90000">
                        <a14:foregroundMark x1="55250" y1="31285" x2="55250" y2="31285"/>
                        <a14:foregroundMark x1="45500" y1="7821" x2="45500" y2="7821"/>
                        <a14:foregroundMark x1="77250" y1="44693" x2="77250" y2="44693"/>
                        <a14:foregroundMark x1="75500" y1="47765" x2="75500" y2="47765"/>
                        <a14:foregroundMark x1="75500" y1="42179" x2="75500" y2="42179"/>
                        <a14:foregroundMark x1="74500" y1="47486" x2="74500" y2="47486"/>
                        <a14:foregroundMark x1="77500" y1="50559" x2="77500" y2="50559"/>
                        <a14:foregroundMark x1="77750" y1="47765" x2="77750" y2="47765"/>
                        <a14:foregroundMark x1="78000" y1="46927" x2="78000" y2="46927"/>
                        <a14:foregroundMark x1="75000" y1="44972" x2="75000" y2="44972"/>
                        <a14:foregroundMark x1="72250" y1="48603" x2="72250" y2="48603"/>
                        <a14:foregroundMark x1="57500" y1="44693" x2="57500" y2="44693"/>
                        <a14:foregroundMark x1="55250" y1="49162" x2="55250" y2="49162"/>
                        <a14:foregroundMark x1="58000" y1="47765" x2="58000" y2="47765"/>
                        <a14:foregroundMark x1="68250" y1="65642" x2="67750" y2="65363"/>
                        <a14:foregroundMark x1="59000" y1="50000" x2="59000" y2="50000"/>
                        <a14:foregroundMark x1="59000" y1="46369" x2="59000" y2="46369"/>
                        <a14:foregroundMark x1="61000" y1="45251" x2="61000" y2="45251"/>
                        <a14:foregroundMark x1="62500" y1="49441" x2="62500" y2="49441"/>
                        <a14:foregroundMark x1="56250" y1="50559" x2="56250" y2="50559"/>
                        <a14:foregroundMark x1="28500" y1="58939" x2="28500" y2="58939"/>
                        <a14:foregroundMark x1="62500" y1="82123" x2="62500" y2="82123"/>
                        <a14:foregroundMark x1="62250" y1="83520" x2="62250" y2="83520"/>
                        <a14:foregroundMark x1="58000" y1="82682" x2="58000" y2="82682"/>
                        <a14:foregroundMark x1="68000" y1="83240" x2="68000" y2="83240"/>
                        <a14:foregroundMark x1="69250" y1="83240" x2="69250" y2="83240"/>
                        <a14:foregroundMark x1="66250" y1="83240" x2="66250" y2="83240"/>
                        <a14:foregroundMark x1="70000" y1="82682" x2="70000" y2="82682"/>
                        <a14:foregroundMark x1="63750" y1="87151" x2="63750" y2="87151"/>
                        <a14:foregroundMark x1="63250" y1="92737" x2="63250" y2="92737"/>
                        <a14:foregroundMark x1="51250" y1="87989" x2="51250" y2="87989"/>
                        <a14:foregroundMark x1="53750" y1="88827" x2="53750" y2="89665"/>
                        <a14:foregroundMark x1="57750" y1="92737" x2="57750" y2="92737"/>
                        <a14:foregroundMark x1="64000" y1="93017" x2="64000" y2="93017"/>
                        <a14:foregroundMark x1="61500" y1="94134" x2="61500" y2="94134"/>
                        <a14:foregroundMark x1="68000" y1="93296" x2="68000" y2="93296"/>
                        <a14:foregroundMark x1="55250" y1="91341" x2="55250" y2="91341"/>
                        <a14:foregroundMark x1="54000" y1="83520" x2="54000" y2="83520"/>
                        <a14:foregroundMark x1="71500" y1="63128" x2="71500" y2="63128"/>
                        <a14:foregroundMark x1="25750" y1="53911" x2="25750" y2="53911"/>
                        <a14:foregroundMark x1="67500" y1="87989" x2="67500" y2="87989"/>
                        <a14:foregroundMark x1="67500" y1="87709" x2="67500" y2="87709"/>
                        <a14:foregroundMark x1="66750" y1="87430" x2="66750" y2="87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98539" y="19611"/>
            <a:ext cx="1215660" cy="1088015"/>
          </a:xfrm>
          <a:prstGeom prst="rect">
            <a:avLst/>
          </a:prstGeom>
        </p:spPr>
      </p:pic>
      <p:sp>
        <p:nvSpPr>
          <p:cNvPr id="41" name="textruta 40">
            <a:extLst>
              <a:ext uri="{FF2B5EF4-FFF2-40B4-BE49-F238E27FC236}">
                <a16:creationId xmlns:a16="http://schemas.microsoft.com/office/drawing/2014/main" id="{A2FDD547-2F7D-CBB3-4D5D-28116DF8ACC6}"/>
              </a:ext>
            </a:extLst>
          </p:cNvPr>
          <p:cNvSpPr txBox="1"/>
          <p:nvPr/>
        </p:nvSpPr>
        <p:spPr>
          <a:xfrm>
            <a:off x="6581798" y="19725"/>
            <a:ext cx="94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4-6</a:t>
            </a:r>
          </a:p>
        </p:txBody>
      </p:sp>
      <p:pic>
        <p:nvPicPr>
          <p:cNvPr id="42" name="Bildobjekt 41">
            <a:extLst>
              <a:ext uri="{FF2B5EF4-FFF2-40B4-BE49-F238E27FC236}">
                <a16:creationId xmlns:a16="http://schemas.microsoft.com/office/drawing/2014/main" id="{F9056E70-5AE0-0B0B-E673-C139C0F64235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42" b="94134" l="10000" r="90000">
                        <a14:foregroundMark x1="55250" y1="31285" x2="55250" y2="31285"/>
                        <a14:foregroundMark x1="45500" y1="7821" x2="45500" y2="7821"/>
                        <a14:foregroundMark x1="77250" y1="44693" x2="77250" y2="44693"/>
                        <a14:foregroundMark x1="75500" y1="47765" x2="75500" y2="47765"/>
                        <a14:foregroundMark x1="75500" y1="42179" x2="75500" y2="42179"/>
                        <a14:foregroundMark x1="74500" y1="47486" x2="74500" y2="47486"/>
                        <a14:foregroundMark x1="77500" y1="50559" x2="77500" y2="50559"/>
                        <a14:foregroundMark x1="77750" y1="47765" x2="77750" y2="47765"/>
                        <a14:foregroundMark x1="78000" y1="46927" x2="78000" y2="46927"/>
                        <a14:foregroundMark x1="75000" y1="44972" x2="75000" y2="44972"/>
                        <a14:foregroundMark x1="72250" y1="48603" x2="72250" y2="48603"/>
                        <a14:foregroundMark x1="57500" y1="44693" x2="57500" y2="44693"/>
                        <a14:foregroundMark x1="55250" y1="49162" x2="55250" y2="49162"/>
                        <a14:foregroundMark x1="58000" y1="47765" x2="58000" y2="47765"/>
                        <a14:foregroundMark x1="68250" y1="65642" x2="67750" y2="65363"/>
                        <a14:foregroundMark x1="59000" y1="50000" x2="59000" y2="50000"/>
                        <a14:foregroundMark x1="59000" y1="46369" x2="59000" y2="46369"/>
                        <a14:foregroundMark x1="61000" y1="45251" x2="61000" y2="45251"/>
                        <a14:foregroundMark x1="62500" y1="49441" x2="62500" y2="49441"/>
                        <a14:foregroundMark x1="56250" y1="50559" x2="56250" y2="50559"/>
                        <a14:foregroundMark x1="28500" y1="58939" x2="28500" y2="58939"/>
                        <a14:foregroundMark x1="62500" y1="82123" x2="62500" y2="82123"/>
                        <a14:foregroundMark x1="62250" y1="83520" x2="62250" y2="83520"/>
                        <a14:foregroundMark x1="58000" y1="82682" x2="58000" y2="82682"/>
                        <a14:foregroundMark x1="68000" y1="83240" x2="68000" y2="83240"/>
                        <a14:foregroundMark x1="69250" y1="83240" x2="69250" y2="83240"/>
                        <a14:foregroundMark x1="66250" y1="83240" x2="66250" y2="83240"/>
                        <a14:foregroundMark x1="70000" y1="82682" x2="70000" y2="82682"/>
                        <a14:foregroundMark x1="63750" y1="87151" x2="63750" y2="87151"/>
                        <a14:foregroundMark x1="63250" y1="92737" x2="63250" y2="92737"/>
                        <a14:foregroundMark x1="51250" y1="87989" x2="51250" y2="87989"/>
                        <a14:foregroundMark x1="53750" y1="88827" x2="53750" y2="89665"/>
                        <a14:foregroundMark x1="57750" y1="92737" x2="57750" y2="92737"/>
                        <a14:foregroundMark x1="64000" y1="93017" x2="64000" y2="93017"/>
                        <a14:foregroundMark x1="61500" y1="94134" x2="61500" y2="94134"/>
                        <a14:foregroundMark x1="68000" y1="93296" x2="68000" y2="93296"/>
                        <a14:foregroundMark x1="55250" y1="91341" x2="55250" y2="91341"/>
                        <a14:foregroundMark x1="54000" y1="83520" x2="54000" y2="83520"/>
                        <a14:foregroundMark x1="71500" y1="63128" x2="71500" y2="63128"/>
                        <a14:foregroundMark x1="25750" y1="53911" x2="25750" y2="53911"/>
                        <a14:foregroundMark x1="67500" y1="87989" x2="67500" y2="87989"/>
                        <a14:foregroundMark x1="67500" y1="87709" x2="67500" y2="87709"/>
                        <a14:foregroundMark x1="66750" y1="87430" x2="66750" y2="87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5966" y="5363637"/>
            <a:ext cx="1215660" cy="1088015"/>
          </a:xfrm>
          <a:prstGeom prst="rect">
            <a:avLst/>
          </a:prstGeom>
        </p:spPr>
      </p:pic>
      <p:sp>
        <p:nvSpPr>
          <p:cNvPr id="43" name="textruta 42">
            <a:extLst>
              <a:ext uri="{FF2B5EF4-FFF2-40B4-BE49-F238E27FC236}">
                <a16:creationId xmlns:a16="http://schemas.microsoft.com/office/drawing/2014/main" id="{D1EE70CE-4C70-3C9C-D939-528D47BE2573}"/>
              </a:ext>
            </a:extLst>
          </p:cNvPr>
          <p:cNvSpPr txBox="1"/>
          <p:nvPr/>
        </p:nvSpPr>
        <p:spPr>
          <a:xfrm>
            <a:off x="2796035" y="5357943"/>
            <a:ext cx="94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4-6</a:t>
            </a:r>
          </a:p>
        </p:txBody>
      </p:sp>
      <p:pic>
        <p:nvPicPr>
          <p:cNvPr id="44" name="Bildobjekt 43">
            <a:extLst>
              <a:ext uri="{FF2B5EF4-FFF2-40B4-BE49-F238E27FC236}">
                <a16:creationId xmlns:a16="http://schemas.microsoft.com/office/drawing/2014/main" id="{F0879057-EB6E-4CDF-0E66-AE70D0964906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42" b="94134" l="10000" r="90000">
                        <a14:foregroundMark x1="55250" y1="31285" x2="55250" y2="31285"/>
                        <a14:foregroundMark x1="45500" y1="7821" x2="45500" y2="7821"/>
                        <a14:foregroundMark x1="77250" y1="44693" x2="77250" y2="44693"/>
                        <a14:foregroundMark x1="75500" y1="47765" x2="75500" y2="47765"/>
                        <a14:foregroundMark x1="75500" y1="42179" x2="75500" y2="42179"/>
                        <a14:foregroundMark x1="74500" y1="47486" x2="74500" y2="47486"/>
                        <a14:foregroundMark x1="77500" y1="50559" x2="77500" y2="50559"/>
                        <a14:foregroundMark x1="77750" y1="47765" x2="77750" y2="47765"/>
                        <a14:foregroundMark x1="78000" y1="46927" x2="78000" y2="46927"/>
                        <a14:foregroundMark x1="75000" y1="44972" x2="75000" y2="44972"/>
                        <a14:foregroundMark x1="72250" y1="48603" x2="72250" y2="48603"/>
                        <a14:foregroundMark x1="57500" y1="44693" x2="57500" y2="44693"/>
                        <a14:foregroundMark x1="55250" y1="49162" x2="55250" y2="49162"/>
                        <a14:foregroundMark x1="58000" y1="47765" x2="58000" y2="47765"/>
                        <a14:foregroundMark x1="68250" y1="65642" x2="67750" y2="65363"/>
                        <a14:foregroundMark x1="59000" y1="50000" x2="59000" y2="50000"/>
                        <a14:foregroundMark x1="59000" y1="46369" x2="59000" y2="46369"/>
                        <a14:foregroundMark x1="61000" y1="45251" x2="61000" y2="45251"/>
                        <a14:foregroundMark x1="62500" y1="49441" x2="62500" y2="49441"/>
                        <a14:foregroundMark x1="56250" y1="50559" x2="56250" y2="50559"/>
                        <a14:foregroundMark x1="28500" y1="58939" x2="28500" y2="58939"/>
                        <a14:foregroundMark x1="62500" y1="82123" x2="62500" y2="82123"/>
                        <a14:foregroundMark x1="62250" y1="83520" x2="62250" y2="83520"/>
                        <a14:foregroundMark x1="58000" y1="82682" x2="58000" y2="82682"/>
                        <a14:foregroundMark x1="68000" y1="83240" x2="68000" y2="83240"/>
                        <a14:foregroundMark x1="69250" y1="83240" x2="69250" y2="83240"/>
                        <a14:foregroundMark x1="66250" y1="83240" x2="66250" y2="83240"/>
                        <a14:foregroundMark x1="70000" y1="82682" x2="70000" y2="82682"/>
                        <a14:foregroundMark x1="63750" y1="87151" x2="63750" y2="87151"/>
                        <a14:foregroundMark x1="63250" y1="92737" x2="63250" y2="92737"/>
                        <a14:foregroundMark x1="51250" y1="87989" x2="51250" y2="87989"/>
                        <a14:foregroundMark x1="53750" y1="88827" x2="53750" y2="89665"/>
                        <a14:foregroundMark x1="57750" y1="92737" x2="57750" y2="92737"/>
                        <a14:foregroundMark x1="64000" y1="93017" x2="64000" y2="93017"/>
                        <a14:foregroundMark x1="61500" y1="94134" x2="61500" y2="94134"/>
                        <a14:foregroundMark x1="68000" y1="93296" x2="68000" y2="93296"/>
                        <a14:foregroundMark x1="55250" y1="91341" x2="55250" y2="91341"/>
                        <a14:foregroundMark x1="54000" y1="83520" x2="54000" y2="83520"/>
                        <a14:foregroundMark x1="71500" y1="63128" x2="71500" y2="63128"/>
                        <a14:foregroundMark x1="25750" y1="53911" x2="25750" y2="53911"/>
                        <a14:foregroundMark x1="67500" y1="87989" x2="67500" y2="87989"/>
                        <a14:foregroundMark x1="67500" y1="87709" x2="67500" y2="87709"/>
                        <a14:foregroundMark x1="66750" y1="87430" x2="66750" y2="87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78406" y="5365593"/>
            <a:ext cx="1215660" cy="1088015"/>
          </a:xfrm>
          <a:prstGeom prst="rect">
            <a:avLst/>
          </a:prstGeom>
        </p:spPr>
      </p:pic>
      <p:sp>
        <p:nvSpPr>
          <p:cNvPr id="45" name="textruta 44">
            <a:extLst>
              <a:ext uri="{FF2B5EF4-FFF2-40B4-BE49-F238E27FC236}">
                <a16:creationId xmlns:a16="http://schemas.microsoft.com/office/drawing/2014/main" id="{9C2D5A31-04C8-BCB9-27FF-3DA0370CD9C9}"/>
              </a:ext>
            </a:extLst>
          </p:cNvPr>
          <p:cNvSpPr txBox="1"/>
          <p:nvPr/>
        </p:nvSpPr>
        <p:spPr>
          <a:xfrm>
            <a:off x="6572737" y="5361764"/>
            <a:ext cx="94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4-6</a:t>
            </a:r>
          </a:p>
        </p:txBody>
      </p:sp>
      <p:pic>
        <p:nvPicPr>
          <p:cNvPr id="46" name="Bildobjekt 45">
            <a:extLst>
              <a:ext uri="{FF2B5EF4-FFF2-40B4-BE49-F238E27FC236}">
                <a16:creationId xmlns:a16="http://schemas.microsoft.com/office/drawing/2014/main" id="{9CCA38FF-7B70-673E-5DD2-EA076A36618F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9390" y="6100547"/>
            <a:ext cx="2349665" cy="1656640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86127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>
            <a:extLst>
              <a:ext uri="{FF2B5EF4-FFF2-40B4-BE49-F238E27FC236}">
                <a16:creationId xmlns:a16="http://schemas.microsoft.com/office/drawing/2014/main" id="{524CA738-B767-FFD0-55B6-7B7466BB1C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" r="4716"/>
          <a:stretch/>
        </p:blipFill>
        <p:spPr>
          <a:xfrm>
            <a:off x="4644666" y="685224"/>
            <a:ext cx="2064658" cy="152169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CF5E2C6-41AB-40E6-BA57-D82BB29D4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36725B9-AA8B-4D1C-9ADD-26B9CAF56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2333" y="0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0E694A3-F112-4204-AF7A-9EDC241C87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990" y="5345907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3C7B6F6-7F70-4633-B5DC-F0A634B1D7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77343" y="5345907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109BC4C3-1A76-4E25-8D3D-A3D0C1E048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4618293"/>
            <a:ext cx="1513098" cy="598202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F6F5EED-A20D-457B-8218-F1AB6B9B61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4618293"/>
            <a:ext cx="1513098" cy="598202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E3118D0F-A69B-4CFB-AE1F-FBB9B042C3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9964199"/>
            <a:ext cx="1513098" cy="598202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831AA60-80CB-4117-88EC-DDD99F3592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9964199"/>
            <a:ext cx="1513098" cy="598202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6E1E3A3E-0EAB-8C3F-E6A8-424FEA61C8B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10" y="668496"/>
            <a:ext cx="2199471" cy="1519253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5C3F8E5B-395B-5BEB-04B4-13236CB75CE7}"/>
              </a:ext>
            </a:extLst>
          </p:cNvPr>
          <p:cNvSpPr txBox="1"/>
          <p:nvPr/>
        </p:nvSpPr>
        <p:spPr>
          <a:xfrm>
            <a:off x="281045" y="2550933"/>
            <a:ext cx="3240000" cy="105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XX könsorgan och XY könsorgan (Plan 4).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Jämför modellerna. Vad ser du för skillnader och likheter? 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BBD4F196-D4BE-2EB7-A3CB-81EEAB83A0D5}"/>
              </a:ext>
            </a:extLst>
          </p:cNvPr>
          <p:cNvSpPr txBox="1"/>
          <p:nvPr/>
        </p:nvSpPr>
        <p:spPr>
          <a:xfrm>
            <a:off x="4047502" y="2557775"/>
            <a:ext cx="3240000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</a:t>
            </a:r>
            <a:r>
              <a:rPr lang="sv-SE" sz="1400" dirty="0"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Reservdelsmänniskan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 (Plan 4</a:t>
            </a: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).</a:t>
            </a:r>
          </a:p>
          <a:p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Om kroppen går sönder går det ibland att använda reservdelar. </a:t>
            </a:r>
          </a:p>
          <a:p>
            <a:endParaRPr lang="sv-SE" sz="1400">
              <a:effectLst/>
              <a:latin typeface="Nexa Light" panose="02000000000000000000" pitchFamily="50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  <a:p>
            <a:r>
              <a:rPr lang="sv-SE" sz="140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Titta </a:t>
            </a: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på reservdelarna. Känner du igen några delar och vad de ersätter?</a:t>
            </a:r>
          </a:p>
        </p:txBody>
      </p:sp>
      <p:pic>
        <p:nvPicPr>
          <p:cNvPr id="37" name="Bildobjekt 36">
            <a:extLst>
              <a:ext uri="{FF2B5EF4-FFF2-40B4-BE49-F238E27FC236}">
                <a16:creationId xmlns:a16="http://schemas.microsoft.com/office/drawing/2014/main" id="{7D9773AB-31B8-ADA1-34F0-FA557B8E6B79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42" b="94134" l="10000" r="90000">
                        <a14:foregroundMark x1="55250" y1="31285" x2="55250" y2="31285"/>
                        <a14:foregroundMark x1="45500" y1="7821" x2="45500" y2="7821"/>
                        <a14:foregroundMark x1="77250" y1="44693" x2="77250" y2="44693"/>
                        <a14:foregroundMark x1="75500" y1="47765" x2="75500" y2="47765"/>
                        <a14:foregroundMark x1="75500" y1="42179" x2="75500" y2="42179"/>
                        <a14:foregroundMark x1="74500" y1="47486" x2="74500" y2="47486"/>
                        <a14:foregroundMark x1="77500" y1="50559" x2="77500" y2="50559"/>
                        <a14:foregroundMark x1="77750" y1="47765" x2="77750" y2="47765"/>
                        <a14:foregroundMark x1="78000" y1="46927" x2="78000" y2="46927"/>
                        <a14:foregroundMark x1="75000" y1="44972" x2="75000" y2="44972"/>
                        <a14:foregroundMark x1="72250" y1="48603" x2="72250" y2="48603"/>
                        <a14:foregroundMark x1="57500" y1="44693" x2="57500" y2="44693"/>
                        <a14:foregroundMark x1="55250" y1="49162" x2="55250" y2="49162"/>
                        <a14:foregroundMark x1="58000" y1="47765" x2="58000" y2="47765"/>
                        <a14:foregroundMark x1="68250" y1="65642" x2="67750" y2="65363"/>
                        <a14:foregroundMark x1="59000" y1="50000" x2="59000" y2="50000"/>
                        <a14:foregroundMark x1="59000" y1="46369" x2="59000" y2="46369"/>
                        <a14:foregroundMark x1="61000" y1="45251" x2="61000" y2="45251"/>
                        <a14:foregroundMark x1="62500" y1="49441" x2="62500" y2="49441"/>
                        <a14:foregroundMark x1="56250" y1="50559" x2="56250" y2="50559"/>
                        <a14:foregroundMark x1="28500" y1="58939" x2="28500" y2="58939"/>
                        <a14:foregroundMark x1="62500" y1="82123" x2="62500" y2="82123"/>
                        <a14:foregroundMark x1="62250" y1="83520" x2="62250" y2="83520"/>
                        <a14:foregroundMark x1="58000" y1="82682" x2="58000" y2="82682"/>
                        <a14:foregroundMark x1="68000" y1="83240" x2="68000" y2="83240"/>
                        <a14:foregroundMark x1="69250" y1="83240" x2="69250" y2="83240"/>
                        <a14:foregroundMark x1="66250" y1="83240" x2="66250" y2="83240"/>
                        <a14:foregroundMark x1="70000" y1="82682" x2="70000" y2="82682"/>
                        <a14:foregroundMark x1="63750" y1="87151" x2="63750" y2="87151"/>
                        <a14:foregroundMark x1="63250" y1="92737" x2="63250" y2="92737"/>
                        <a14:foregroundMark x1="51250" y1="87989" x2="51250" y2="87989"/>
                        <a14:foregroundMark x1="53750" y1="88827" x2="53750" y2="89665"/>
                        <a14:foregroundMark x1="57750" y1="92737" x2="57750" y2="92737"/>
                        <a14:foregroundMark x1="64000" y1="93017" x2="64000" y2="93017"/>
                        <a14:foregroundMark x1="61500" y1="94134" x2="61500" y2="94134"/>
                        <a14:foregroundMark x1="68000" y1="93296" x2="68000" y2="93296"/>
                        <a14:foregroundMark x1="55250" y1="91341" x2="55250" y2="91341"/>
                        <a14:foregroundMark x1="54000" y1="83520" x2="54000" y2="83520"/>
                        <a14:foregroundMark x1="71500" y1="63128" x2="71500" y2="63128"/>
                        <a14:foregroundMark x1="25750" y1="53911" x2="25750" y2="53911"/>
                        <a14:foregroundMark x1="67500" y1="87989" x2="67500" y2="87989"/>
                        <a14:foregroundMark x1="67500" y1="87709" x2="67500" y2="87709"/>
                        <a14:foregroundMark x1="66750" y1="87430" x2="66750" y2="87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7062" y="2415"/>
            <a:ext cx="1215660" cy="1088015"/>
          </a:xfrm>
          <a:prstGeom prst="rect">
            <a:avLst/>
          </a:prstGeom>
        </p:spPr>
      </p:pic>
      <p:sp>
        <p:nvSpPr>
          <p:cNvPr id="39" name="textruta 38">
            <a:extLst>
              <a:ext uri="{FF2B5EF4-FFF2-40B4-BE49-F238E27FC236}">
                <a16:creationId xmlns:a16="http://schemas.microsoft.com/office/drawing/2014/main" id="{DCB31D0B-8357-AC69-8ECD-C351FC410F0F}"/>
              </a:ext>
            </a:extLst>
          </p:cNvPr>
          <p:cNvSpPr txBox="1"/>
          <p:nvPr/>
        </p:nvSpPr>
        <p:spPr>
          <a:xfrm>
            <a:off x="2798947" y="16176"/>
            <a:ext cx="94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4-6</a:t>
            </a:r>
          </a:p>
        </p:txBody>
      </p:sp>
      <p:pic>
        <p:nvPicPr>
          <p:cNvPr id="40" name="Bildobjekt 39">
            <a:extLst>
              <a:ext uri="{FF2B5EF4-FFF2-40B4-BE49-F238E27FC236}">
                <a16:creationId xmlns:a16="http://schemas.microsoft.com/office/drawing/2014/main" id="{9BA4E5FB-664E-66BE-1A09-13B95AE6E900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42" b="94134" l="10000" r="90000">
                        <a14:foregroundMark x1="55250" y1="31285" x2="55250" y2="31285"/>
                        <a14:foregroundMark x1="45500" y1="7821" x2="45500" y2="7821"/>
                        <a14:foregroundMark x1="77250" y1="44693" x2="77250" y2="44693"/>
                        <a14:foregroundMark x1="75500" y1="47765" x2="75500" y2="47765"/>
                        <a14:foregroundMark x1="75500" y1="42179" x2="75500" y2="42179"/>
                        <a14:foregroundMark x1="74500" y1="47486" x2="74500" y2="47486"/>
                        <a14:foregroundMark x1="77500" y1="50559" x2="77500" y2="50559"/>
                        <a14:foregroundMark x1="77750" y1="47765" x2="77750" y2="47765"/>
                        <a14:foregroundMark x1="78000" y1="46927" x2="78000" y2="46927"/>
                        <a14:foregroundMark x1="75000" y1="44972" x2="75000" y2="44972"/>
                        <a14:foregroundMark x1="72250" y1="48603" x2="72250" y2="48603"/>
                        <a14:foregroundMark x1="57500" y1="44693" x2="57500" y2="44693"/>
                        <a14:foregroundMark x1="55250" y1="49162" x2="55250" y2="49162"/>
                        <a14:foregroundMark x1="58000" y1="47765" x2="58000" y2="47765"/>
                        <a14:foregroundMark x1="68250" y1="65642" x2="67750" y2="65363"/>
                        <a14:foregroundMark x1="59000" y1="50000" x2="59000" y2="50000"/>
                        <a14:foregroundMark x1="59000" y1="46369" x2="59000" y2="46369"/>
                        <a14:foregroundMark x1="61000" y1="45251" x2="61000" y2="45251"/>
                        <a14:foregroundMark x1="62500" y1="49441" x2="62500" y2="49441"/>
                        <a14:foregroundMark x1="56250" y1="50559" x2="56250" y2="50559"/>
                        <a14:foregroundMark x1="28500" y1="58939" x2="28500" y2="58939"/>
                        <a14:foregroundMark x1="62500" y1="82123" x2="62500" y2="82123"/>
                        <a14:foregroundMark x1="62250" y1="83520" x2="62250" y2="83520"/>
                        <a14:foregroundMark x1="58000" y1="82682" x2="58000" y2="82682"/>
                        <a14:foregroundMark x1="68000" y1="83240" x2="68000" y2="83240"/>
                        <a14:foregroundMark x1="69250" y1="83240" x2="69250" y2="83240"/>
                        <a14:foregroundMark x1="66250" y1="83240" x2="66250" y2="83240"/>
                        <a14:foregroundMark x1="70000" y1="82682" x2="70000" y2="82682"/>
                        <a14:foregroundMark x1="63750" y1="87151" x2="63750" y2="87151"/>
                        <a14:foregroundMark x1="63250" y1="92737" x2="63250" y2="92737"/>
                        <a14:foregroundMark x1="51250" y1="87989" x2="51250" y2="87989"/>
                        <a14:foregroundMark x1="53750" y1="88827" x2="53750" y2="89665"/>
                        <a14:foregroundMark x1="57750" y1="92737" x2="57750" y2="92737"/>
                        <a14:foregroundMark x1="64000" y1="93017" x2="64000" y2="93017"/>
                        <a14:foregroundMark x1="61500" y1="94134" x2="61500" y2="94134"/>
                        <a14:foregroundMark x1="68000" y1="93296" x2="68000" y2="93296"/>
                        <a14:foregroundMark x1="55250" y1="91341" x2="55250" y2="91341"/>
                        <a14:foregroundMark x1="54000" y1="83520" x2="54000" y2="83520"/>
                        <a14:foregroundMark x1="71500" y1="63128" x2="71500" y2="63128"/>
                        <a14:foregroundMark x1="25750" y1="53911" x2="25750" y2="53911"/>
                        <a14:foregroundMark x1="67500" y1="87989" x2="67500" y2="87989"/>
                        <a14:foregroundMark x1="67500" y1="87709" x2="67500" y2="87709"/>
                        <a14:foregroundMark x1="66750" y1="87430" x2="66750" y2="87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98539" y="19611"/>
            <a:ext cx="1215660" cy="1088015"/>
          </a:xfrm>
          <a:prstGeom prst="rect">
            <a:avLst/>
          </a:prstGeom>
        </p:spPr>
      </p:pic>
      <p:sp>
        <p:nvSpPr>
          <p:cNvPr id="41" name="textruta 40">
            <a:extLst>
              <a:ext uri="{FF2B5EF4-FFF2-40B4-BE49-F238E27FC236}">
                <a16:creationId xmlns:a16="http://schemas.microsoft.com/office/drawing/2014/main" id="{A2FDD547-2F7D-CBB3-4D5D-28116DF8ACC6}"/>
              </a:ext>
            </a:extLst>
          </p:cNvPr>
          <p:cNvSpPr txBox="1"/>
          <p:nvPr/>
        </p:nvSpPr>
        <p:spPr>
          <a:xfrm>
            <a:off x="6581798" y="19725"/>
            <a:ext cx="94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4-6</a:t>
            </a:r>
          </a:p>
        </p:txBody>
      </p:sp>
      <p:pic>
        <p:nvPicPr>
          <p:cNvPr id="42" name="Bildobjekt 41">
            <a:extLst>
              <a:ext uri="{FF2B5EF4-FFF2-40B4-BE49-F238E27FC236}">
                <a16:creationId xmlns:a16="http://schemas.microsoft.com/office/drawing/2014/main" id="{F9056E70-5AE0-0B0B-E673-C139C0F64235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42" b="94134" l="10000" r="90000">
                        <a14:foregroundMark x1="55250" y1="31285" x2="55250" y2="31285"/>
                        <a14:foregroundMark x1="45500" y1="7821" x2="45500" y2="7821"/>
                        <a14:foregroundMark x1="77250" y1="44693" x2="77250" y2="44693"/>
                        <a14:foregroundMark x1="75500" y1="47765" x2="75500" y2="47765"/>
                        <a14:foregroundMark x1="75500" y1="42179" x2="75500" y2="42179"/>
                        <a14:foregroundMark x1="74500" y1="47486" x2="74500" y2="47486"/>
                        <a14:foregroundMark x1="77500" y1="50559" x2="77500" y2="50559"/>
                        <a14:foregroundMark x1="77750" y1="47765" x2="77750" y2="47765"/>
                        <a14:foregroundMark x1="78000" y1="46927" x2="78000" y2="46927"/>
                        <a14:foregroundMark x1="75000" y1="44972" x2="75000" y2="44972"/>
                        <a14:foregroundMark x1="72250" y1="48603" x2="72250" y2="48603"/>
                        <a14:foregroundMark x1="57500" y1="44693" x2="57500" y2="44693"/>
                        <a14:foregroundMark x1="55250" y1="49162" x2="55250" y2="49162"/>
                        <a14:foregroundMark x1="58000" y1="47765" x2="58000" y2="47765"/>
                        <a14:foregroundMark x1="68250" y1="65642" x2="67750" y2="65363"/>
                        <a14:foregroundMark x1="59000" y1="50000" x2="59000" y2="50000"/>
                        <a14:foregroundMark x1="59000" y1="46369" x2="59000" y2="46369"/>
                        <a14:foregroundMark x1="61000" y1="45251" x2="61000" y2="45251"/>
                        <a14:foregroundMark x1="62500" y1="49441" x2="62500" y2="49441"/>
                        <a14:foregroundMark x1="56250" y1="50559" x2="56250" y2="50559"/>
                        <a14:foregroundMark x1="28500" y1="58939" x2="28500" y2="58939"/>
                        <a14:foregroundMark x1="62500" y1="82123" x2="62500" y2="82123"/>
                        <a14:foregroundMark x1="62250" y1="83520" x2="62250" y2="83520"/>
                        <a14:foregroundMark x1="58000" y1="82682" x2="58000" y2="82682"/>
                        <a14:foregroundMark x1="68000" y1="83240" x2="68000" y2="83240"/>
                        <a14:foregroundMark x1="69250" y1="83240" x2="69250" y2="83240"/>
                        <a14:foregroundMark x1="66250" y1="83240" x2="66250" y2="83240"/>
                        <a14:foregroundMark x1="70000" y1="82682" x2="70000" y2="82682"/>
                        <a14:foregroundMark x1="63750" y1="87151" x2="63750" y2="87151"/>
                        <a14:foregroundMark x1="63250" y1="92737" x2="63250" y2="92737"/>
                        <a14:foregroundMark x1="51250" y1="87989" x2="51250" y2="87989"/>
                        <a14:foregroundMark x1="53750" y1="88827" x2="53750" y2="89665"/>
                        <a14:foregroundMark x1="57750" y1="92737" x2="57750" y2="92737"/>
                        <a14:foregroundMark x1="64000" y1="93017" x2="64000" y2="93017"/>
                        <a14:foregroundMark x1="61500" y1="94134" x2="61500" y2="94134"/>
                        <a14:foregroundMark x1="68000" y1="93296" x2="68000" y2="93296"/>
                        <a14:foregroundMark x1="55250" y1="91341" x2="55250" y2="91341"/>
                        <a14:foregroundMark x1="54000" y1="83520" x2="54000" y2="83520"/>
                        <a14:foregroundMark x1="71500" y1="63128" x2="71500" y2="63128"/>
                        <a14:foregroundMark x1="25750" y1="53911" x2="25750" y2="53911"/>
                        <a14:foregroundMark x1="67500" y1="87989" x2="67500" y2="87989"/>
                        <a14:foregroundMark x1="67500" y1="87709" x2="67500" y2="87709"/>
                        <a14:foregroundMark x1="66750" y1="87430" x2="66750" y2="87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5966" y="5363637"/>
            <a:ext cx="1215660" cy="1088015"/>
          </a:xfrm>
          <a:prstGeom prst="rect">
            <a:avLst/>
          </a:prstGeom>
        </p:spPr>
      </p:pic>
      <p:sp>
        <p:nvSpPr>
          <p:cNvPr id="43" name="textruta 42">
            <a:extLst>
              <a:ext uri="{FF2B5EF4-FFF2-40B4-BE49-F238E27FC236}">
                <a16:creationId xmlns:a16="http://schemas.microsoft.com/office/drawing/2014/main" id="{D1EE70CE-4C70-3C9C-D939-528D47BE2573}"/>
              </a:ext>
            </a:extLst>
          </p:cNvPr>
          <p:cNvSpPr txBox="1"/>
          <p:nvPr/>
        </p:nvSpPr>
        <p:spPr>
          <a:xfrm>
            <a:off x="2796035" y="5357943"/>
            <a:ext cx="94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4-6</a:t>
            </a:r>
          </a:p>
        </p:txBody>
      </p:sp>
      <p:pic>
        <p:nvPicPr>
          <p:cNvPr id="44" name="Bildobjekt 43">
            <a:extLst>
              <a:ext uri="{FF2B5EF4-FFF2-40B4-BE49-F238E27FC236}">
                <a16:creationId xmlns:a16="http://schemas.microsoft.com/office/drawing/2014/main" id="{F0879057-EB6E-4CDF-0E66-AE70D0964906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42" b="94134" l="10000" r="90000">
                        <a14:foregroundMark x1="55250" y1="31285" x2="55250" y2="31285"/>
                        <a14:foregroundMark x1="45500" y1="7821" x2="45500" y2="7821"/>
                        <a14:foregroundMark x1="77250" y1="44693" x2="77250" y2="44693"/>
                        <a14:foregroundMark x1="75500" y1="47765" x2="75500" y2="47765"/>
                        <a14:foregroundMark x1="75500" y1="42179" x2="75500" y2="42179"/>
                        <a14:foregroundMark x1="74500" y1="47486" x2="74500" y2="47486"/>
                        <a14:foregroundMark x1="77500" y1="50559" x2="77500" y2="50559"/>
                        <a14:foregroundMark x1="77750" y1="47765" x2="77750" y2="47765"/>
                        <a14:foregroundMark x1="78000" y1="46927" x2="78000" y2="46927"/>
                        <a14:foregroundMark x1="75000" y1="44972" x2="75000" y2="44972"/>
                        <a14:foregroundMark x1="72250" y1="48603" x2="72250" y2="48603"/>
                        <a14:foregroundMark x1="57500" y1="44693" x2="57500" y2="44693"/>
                        <a14:foregroundMark x1="55250" y1="49162" x2="55250" y2="49162"/>
                        <a14:foregroundMark x1="58000" y1="47765" x2="58000" y2="47765"/>
                        <a14:foregroundMark x1="68250" y1="65642" x2="67750" y2="65363"/>
                        <a14:foregroundMark x1="59000" y1="50000" x2="59000" y2="50000"/>
                        <a14:foregroundMark x1="59000" y1="46369" x2="59000" y2="46369"/>
                        <a14:foregroundMark x1="61000" y1="45251" x2="61000" y2="45251"/>
                        <a14:foregroundMark x1="62500" y1="49441" x2="62500" y2="49441"/>
                        <a14:foregroundMark x1="56250" y1="50559" x2="56250" y2="50559"/>
                        <a14:foregroundMark x1="28500" y1="58939" x2="28500" y2="58939"/>
                        <a14:foregroundMark x1="62500" y1="82123" x2="62500" y2="82123"/>
                        <a14:foregroundMark x1="62250" y1="83520" x2="62250" y2="83520"/>
                        <a14:foregroundMark x1="58000" y1="82682" x2="58000" y2="82682"/>
                        <a14:foregroundMark x1="68000" y1="83240" x2="68000" y2="83240"/>
                        <a14:foregroundMark x1="69250" y1="83240" x2="69250" y2="83240"/>
                        <a14:foregroundMark x1="66250" y1="83240" x2="66250" y2="83240"/>
                        <a14:foregroundMark x1="70000" y1="82682" x2="70000" y2="82682"/>
                        <a14:foregroundMark x1="63750" y1="87151" x2="63750" y2="87151"/>
                        <a14:foregroundMark x1="63250" y1="92737" x2="63250" y2="92737"/>
                        <a14:foregroundMark x1="51250" y1="87989" x2="51250" y2="87989"/>
                        <a14:foregroundMark x1="53750" y1="88827" x2="53750" y2="89665"/>
                        <a14:foregroundMark x1="57750" y1="92737" x2="57750" y2="92737"/>
                        <a14:foregroundMark x1="64000" y1="93017" x2="64000" y2="93017"/>
                        <a14:foregroundMark x1="61500" y1="94134" x2="61500" y2="94134"/>
                        <a14:foregroundMark x1="68000" y1="93296" x2="68000" y2="93296"/>
                        <a14:foregroundMark x1="55250" y1="91341" x2="55250" y2="91341"/>
                        <a14:foregroundMark x1="54000" y1="83520" x2="54000" y2="83520"/>
                        <a14:foregroundMark x1="71500" y1="63128" x2="71500" y2="63128"/>
                        <a14:foregroundMark x1="25750" y1="53911" x2="25750" y2="53911"/>
                        <a14:foregroundMark x1="67500" y1="87989" x2="67500" y2="87989"/>
                        <a14:foregroundMark x1="67500" y1="87709" x2="67500" y2="87709"/>
                        <a14:foregroundMark x1="66750" y1="87430" x2="66750" y2="87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78406" y="5365593"/>
            <a:ext cx="1215660" cy="1088015"/>
          </a:xfrm>
          <a:prstGeom prst="rect">
            <a:avLst/>
          </a:prstGeom>
        </p:spPr>
      </p:pic>
      <p:sp>
        <p:nvSpPr>
          <p:cNvPr id="45" name="textruta 44">
            <a:extLst>
              <a:ext uri="{FF2B5EF4-FFF2-40B4-BE49-F238E27FC236}">
                <a16:creationId xmlns:a16="http://schemas.microsoft.com/office/drawing/2014/main" id="{9C2D5A31-04C8-BCB9-27FF-3DA0370CD9C9}"/>
              </a:ext>
            </a:extLst>
          </p:cNvPr>
          <p:cNvSpPr txBox="1"/>
          <p:nvPr/>
        </p:nvSpPr>
        <p:spPr>
          <a:xfrm>
            <a:off x="6572737" y="5361764"/>
            <a:ext cx="94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Kroppen 4-6</a:t>
            </a: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5D2C4C80-8276-CA51-2A4C-8EB1F497F86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821" y="5955120"/>
            <a:ext cx="2169682" cy="1950443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29" name="textruta 28">
            <a:extLst>
              <a:ext uri="{FF2B5EF4-FFF2-40B4-BE49-F238E27FC236}">
                <a16:creationId xmlns:a16="http://schemas.microsoft.com/office/drawing/2014/main" id="{49812D7F-AB9B-CD7C-290D-45A634FD3800}"/>
              </a:ext>
            </a:extLst>
          </p:cNvPr>
          <p:cNvSpPr txBox="1"/>
          <p:nvPr/>
        </p:nvSpPr>
        <p:spPr>
          <a:xfrm>
            <a:off x="379885" y="8089106"/>
            <a:ext cx="3075556" cy="1733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Välj </a:t>
            </a: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ditt favoritexperiment </a:t>
            </a: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som handlar om </a:t>
            </a:r>
            <a:r>
              <a:rPr lang="sv-SE" sz="1400" dirty="0"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k</a:t>
            </a:r>
            <a:r>
              <a:rPr lang="sv-SE" sz="14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roppen?</a:t>
            </a:r>
          </a:p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400" dirty="0"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Vad heter experimentet? Hur ser experimentet ut? Vad ska man göra i experimentet? Vad kan man lära sig av experimentet?</a:t>
            </a:r>
            <a:endParaRPr lang="sv-SE" sz="14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FC23E115-4C0D-8FFE-1477-45CF86505CEC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393" y="5969728"/>
            <a:ext cx="1440000" cy="1440000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2" name="textruta 31">
            <a:extLst>
              <a:ext uri="{FF2B5EF4-FFF2-40B4-BE49-F238E27FC236}">
                <a16:creationId xmlns:a16="http://schemas.microsoft.com/office/drawing/2014/main" id="{D1072C44-4F48-1D61-2834-1BB30352173C}"/>
              </a:ext>
            </a:extLst>
          </p:cNvPr>
          <p:cNvSpPr txBox="1"/>
          <p:nvPr/>
        </p:nvSpPr>
        <p:spPr>
          <a:xfrm>
            <a:off x="4289040" y="7469561"/>
            <a:ext cx="3075556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4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EGEN FRÅGA/UNDERSÖKNING:</a:t>
            </a:r>
          </a:p>
        </p:txBody>
      </p:sp>
    </p:spTree>
    <p:extLst>
      <p:ext uri="{BB962C8B-B14F-4D97-AF65-F5344CB8AC3E}">
        <p14:creationId xmlns:p14="http://schemas.microsoft.com/office/powerpoint/2010/main" val="2072477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a1cb525-c9d1-499c-bfd9-64700423c8c7}" enabled="1" method="Privileged" siteId="{74c3677e-5b7b-432a-9b25-296263c3d0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</TotalTime>
  <Words>834</Words>
  <Application>Microsoft Office PowerPoint</Application>
  <PresentationFormat>Anpassad</PresentationFormat>
  <Paragraphs>77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Nexa Bold</vt:lpstr>
      <vt:lpstr>Nexa Light</vt:lpstr>
      <vt:lpstr>Telge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Viveka Andersson (TT)</dc:creator>
  <cp:lastModifiedBy>Cecilia Ekstrand (TT)</cp:lastModifiedBy>
  <cp:revision>49</cp:revision>
  <dcterms:created xsi:type="dcterms:W3CDTF">2022-06-09T19:44:38Z</dcterms:created>
  <dcterms:modified xsi:type="dcterms:W3CDTF">2023-09-18T15:21:44Z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Office-tema:8</vt:lpwstr>
  </property>
  <property fmtid="{D5CDD505-2E9C-101B-9397-08002B2CF9AE}" pid="3" name="ClassificationContentMarkingHeaderText">
    <vt:lpwstr>Känslighet - Öppen</vt:lpwstr>
  </property>
</Properties>
</file>