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p:scale>
          <a:sx n="80" d="100"/>
          <a:sy n="80" d="100"/>
        </p:scale>
        <p:origin x="1164" y="-2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sv-SE"/>
              <a:t>Klicka här för att ändra mall för rubrikformat</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49292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78729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56023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2022-08-25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2174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sv-SE"/>
              <a:t>Klicka här för att ändra mall för rubrikformat</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64E0D9A-450E-4B4B-B117-EA07D2847A7F}" type="datetimeFigureOut">
              <a:rPr lang="sv-SE" smtClean="0"/>
              <a:t>2022-08-25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9199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64E0D9A-450E-4B4B-B117-EA07D2847A7F}" type="datetimeFigureOut">
              <a:rPr lang="sv-SE" smtClean="0"/>
              <a:t>2022-08-25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736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4" name="Content Placeholder 3"/>
          <p:cNvSpPr>
            <a:spLocks noGrp="1"/>
          </p:cNvSpPr>
          <p:nvPr>
            <p:ph sz="half" idx="2"/>
          </p:nvPr>
        </p:nvSpPr>
        <p:spPr>
          <a:xfrm>
            <a:off x="520713" y="3905482"/>
            <a:ext cx="3198096"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6" name="Content Placeholder 5"/>
          <p:cNvSpPr>
            <a:spLocks noGrp="1"/>
          </p:cNvSpPr>
          <p:nvPr>
            <p:ph sz="quarter" idx="4"/>
          </p:nvPr>
        </p:nvSpPr>
        <p:spPr>
          <a:xfrm>
            <a:off x="3827086" y="3905482"/>
            <a:ext cx="3213847"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64E0D9A-450E-4B4B-B117-EA07D2847A7F}" type="datetimeFigureOut">
              <a:rPr lang="sv-SE" smtClean="0"/>
              <a:t>2022-08-25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41105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64E0D9A-450E-4B4B-B117-EA07D2847A7F}" type="datetimeFigureOut">
              <a:rPr lang="sv-SE" smtClean="0"/>
              <a:t>2022-08-25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74208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E0D9A-450E-4B4B-B117-EA07D2847A7F}" type="datetimeFigureOut">
              <a:rPr lang="sv-SE" smtClean="0"/>
              <a:t>2022-08-25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3872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2022-08-25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0117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2022-08-25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284932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64E0D9A-450E-4B4B-B117-EA07D2847A7F}" type="datetimeFigureOut">
              <a:rPr lang="sv-SE" smtClean="0"/>
              <a:t>2022-08-25</a:t>
            </a:fld>
            <a:endParaRPr lang="sv-S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A5B0D8A-DACF-47E0-B96C-2E9E93913DDE}" type="slidenum">
              <a:rPr lang="sv-SE" smtClean="0"/>
              <a:t>‹#›</a:t>
            </a:fld>
            <a:endParaRPr lang="sv-SE"/>
          </a:p>
        </p:txBody>
      </p:sp>
      <p:sp>
        <p:nvSpPr>
          <p:cNvPr id="8" name="textruta 7">
            <a:extLst>
              <a:ext uri="{FF2B5EF4-FFF2-40B4-BE49-F238E27FC236}">
                <a16:creationId xmlns:a16="http://schemas.microsoft.com/office/drawing/2014/main" id="{13AEFC26-817C-4577-9C2E-C02E0AFAAF27}"/>
              </a:ext>
            </a:extLst>
          </p:cNvPr>
          <p:cNvSpPr txBox="1"/>
          <p:nvPr userDrawn="1">
            <p:extLst>
              <p:ext uri="{1162E1C5-73C7-4A58-AE30-91384D911F3F}">
                <p184:classification xmlns:p184="http://schemas.microsoft.com/office/powerpoint/2018/4/main" val="hdr"/>
              </p:ext>
            </p:extLst>
          </p:nvPr>
        </p:nvSpPr>
        <p:spPr>
          <a:xfrm>
            <a:off x="6583363" y="0"/>
            <a:ext cx="1004887" cy="152400"/>
          </a:xfrm>
          <a:prstGeom prst="rect">
            <a:avLst/>
          </a:prstGeom>
        </p:spPr>
        <p:txBody>
          <a:bodyPr horzOverflow="overflow" lIns="0" tIns="0" rIns="0" bIns="0">
            <a:spAutoFit/>
          </a:bodyPr>
          <a:lstStyle/>
          <a:p>
            <a:pPr algn="r"/>
            <a:r>
              <a:rPr lang="sv-SE" sz="1000">
                <a:solidFill>
                  <a:srgbClr val="000000"/>
                </a:solidFill>
                <a:latin typeface="Calibri" panose="020F0502020204030204" pitchFamily="34" charset="0"/>
                <a:cs typeface="Calibri" panose="020F0502020204030204" pitchFamily="34" charset="0"/>
              </a:rPr>
              <a:t>Känslighet - Öppen</a:t>
            </a:r>
          </a:p>
        </p:txBody>
      </p:sp>
    </p:spTree>
    <p:extLst>
      <p:ext uri="{BB962C8B-B14F-4D97-AF65-F5344CB8AC3E}">
        <p14:creationId xmlns:p14="http://schemas.microsoft.com/office/powerpoint/2010/main" val="319961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Bildobjekt 48">
            <a:extLst>
              <a:ext uri="{FF2B5EF4-FFF2-40B4-BE49-F238E27FC236}">
                <a16:creationId xmlns:a16="http://schemas.microsoft.com/office/drawing/2014/main" id="{9101AA40-5105-2D2A-D134-0AB21252207C}"/>
              </a:ext>
            </a:extLst>
          </p:cNvPr>
          <p:cNvPicPr/>
          <p:nvPr/>
        </p:nvPicPr>
        <p:blipFill>
          <a:blip r:embed="rId2">
            <a:extLst>
              <a:ext uri="{28A0092B-C50C-407E-A947-70E740481C1C}">
                <a14:useLocalDpi xmlns:a14="http://schemas.microsoft.com/office/drawing/2010/main" val="0"/>
              </a:ext>
            </a:extLst>
          </a:blip>
          <a:srcRect l="12748" r="12748"/>
          <a:stretch/>
        </p:blipFill>
        <p:spPr>
          <a:xfrm>
            <a:off x="1028487" y="5649236"/>
            <a:ext cx="1476969" cy="1914801"/>
          </a:xfrm>
          <a:prstGeom prst="rect">
            <a:avLst/>
          </a:prstGeom>
          <a:ln w="28575">
            <a:solidFill>
              <a:schemeClr val="bg2">
                <a:lumMod val="10000"/>
              </a:schemeClr>
            </a:solidFill>
          </a:ln>
        </p:spPr>
      </p:pic>
      <p:pic>
        <p:nvPicPr>
          <p:cNvPr id="48" name="Bildobjekt 47">
            <a:extLst>
              <a:ext uri="{FF2B5EF4-FFF2-40B4-BE49-F238E27FC236}">
                <a16:creationId xmlns:a16="http://schemas.microsoft.com/office/drawing/2014/main" id="{3B90BF7C-EC2E-9857-AE09-71C59C864AB3}"/>
              </a:ext>
            </a:extLst>
          </p:cNvPr>
          <p:cNvPicPr/>
          <p:nvPr/>
        </p:nvPicPr>
        <p:blipFill>
          <a:blip r:embed="rId3">
            <a:extLst>
              <a:ext uri="{28A0092B-C50C-407E-A947-70E740481C1C}">
                <a14:useLocalDpi xmlns:a14="http://schemas.microsoft.com/office/drawing/2010/main" val="0"/>
              </a:ext>
            </a:extLst>
          </a:blip>
          <a:srcRect t="3977" b="3977"/>
          <a:stretch/>
        </p:blipFill>
        <p:spPr>
          <a:xfrm>
            <a:off x="4587786" y="510220"/>
            <a:ext cx="2029093" cy="1773271"/>
          </a:xfrm>
          <a:prstGeom prst="rect">
            <a:avLst/>
          </a:prstGeom>
          <a:ln w="28575">
            <a:solidFill>
              <a:schemeClr val="bg2">
                <a:lumMod val="10000"/>
              </a:schemeClr>
            </a:solidFill>
          </a:ln>
        </p:spPr>
      </p:pic>
      <p:pic>
        <p:nvPicPr>
          <p:cNvPr id="42" name="Bildobjekt 41">
            <a:extLst>
              <a:ext uri="{FF2B5EF4-FFF2-40B4-BE49-F238E27FC236}">
                <a16:creationId xmlns:a16="http://schemas.microsoft.com/office/drawing/2014/main" id="{77EE491E-6A40-2277-E8CA-C1F065ABED74}"/>
              </a:ext>
            </a:extLst>
          </p:cNvPr>
          <p:cNvPicPr/>
          <p:nvPr/>
        </p:nvPicPr>
        <p:blipFill>
          <a:blip r:embed="rId4">
            <a:extLst>
              <a:ext uri="{28A0092B-C50C-407E-A947-70E740481C1C}">
                <a14:useLocalDpi xmlns:a14="http://schemas.microsoft.com/office/drawing/2010/main" val="0"/>
              </a:ext>
            </a:extLst>
          </a:blip>
          <a:srcRect t="8891" b="8891"/>
          <a:stretch/>
        </p:blipFill>
        <p:spPr>
          <a:xfrm>
            <a:off x="4295149" y="5807720"/>
            <a:ext cx="2540379" cy="1569395"/>
          </a:xfrm>
          <a:prstGeom prst="rect">
            <a:avLst/>
          </a:prstGeom>
          <a:ln w="28575">
            <a:solidFill>
              <a:schemeClr val="bg2">
                <a:lumMod val="10000"/>
              </a:schemeClr>
            </a:solidFill>
          </a:ln>
        </p:spPr>
      </p:pic>
      <p:pic>
        <p:nvPicPr>
          <p:cNvPr id="22" name="Bildobjekt 21">
            <a:extLst>
              <a:ext uri="{FF2B5EF4-FFF2-40B4-BE49-F238E27FC236}">
                <a16:creationId xmlns:a16="http://schemas.microsoft.com/office/drawing/2014/main" id="{1A5A1583-AB80-7F2F-0E3A-D2CEE0FDDDBA}"/>
              </a:ext>
            </a:extLst>
          </p:cNvPr>
          <p:cNvPicPr/>
          <p:nvPr/>
        </p:nvPicPr>
        <p:blipFill>
          <a:blip r:embed="rId5">
            <a:extLst>
              <a:ext uri="{28A0092B-C50C-407E-A947-70E740481C1C}">
                <a14:useLocalDpi xmlns:a14="http://schemas.microsoft.com/office/drawing/2010/main" val="0"/>
              </a:ext>
            </a:extLst>
          </a:blip>
          <a:srcRect/>
          <a:stretch/>
        </p:blipFill>
        <p:spPr>
          <a:xfrm>
            <a:off x="740671" y="573625"/>
            <a:ext cx="2109750" cy="1541345"/>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sp>
        <p:nvSpPr>
          <p:cNvPr id="32" name="textruta 31">
            <a:extLst>
              <a:ext uri="{FF2B5EF4-FFF2-40B4-BE49-F238E27FC236}">
                <a16:creationId xmlns:a16="http://schemas.microsoft.com/office/drawing/2014/main" id="{F655248F-CD5C-38E8-1059-BE43FA9DC4BC}"/>
              </a:ext>
            </a:extLst>
          </p:cNvPr>
          <p:cNvSpPr txBox="1"/>
          <p:nvPr/>
        </p:nvSpPr>
        <p:spPr>
          <a:xfrm>
            <a:off x="199014" y="2459590"/>
            <a:ext cx="3358446" cy="2349361"/>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Energicyklarna (Plan 1)</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Prova de olika energicyklarna. Vilka föremål rör sig eller lyser med hjälp av energicyklarna?</a:t>
            </a:r>
          </a:p>
          <a:p>
            <a:endParaRPr lang="sv-SE" sz="1400" dirty="0">
              <a:effectLst/>
              <a:latin typeface="Nexa Light" panose="02000000000000000000" pitchFamily="50" charset="0"/>
              <a:ea typeface="Telge Light" panose="020B0404020203020204" pitchFamily="34" charset="0"/>
              <a:cs typeface="Times New Roman" panose="02020603050405020304" pitchFamily="18" charset="0"/>
            </a:endParaRP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kemisk energi, rörelseenergi, elektrisk energi och värmeenergi.</a:t>
            </a:r>
          </a:p>
        </p:txBody>
      </p:sp>
      <p:sp>
        <p:nvSpPr>
          <p:cNvPr id="2" name="textruta 1">
            <a:extLst>
              <a:ext uri="{FF2B5EF4-FFF2-40B4-BE49-F238E27FC236}">
                <a16:creationId xmlns:a16="http://schemas.microsoft.com/office/drawing/2014/main" id="{FE23AF79-B969-E804-86F1-0F1B55ED3CB2}"/>
              </a:ext>
            </a:extLst>
          </p:cNvPr>
          <p:cNvSpPr txBox="1"/>
          <p:nvPr/>
        </p:nvSpPr>
        <p:spPr>
          <a:xfrm>
            <a:off x="2884462" y="25907"/>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43" name="textruta 42">
            <a:extLst>
              <a:ext uri="{FF2B5EF4-FFF2-40B4-BE49-F238E27FC236}">
                <a16:creationId xmlns:a16="http://schemas.microsoft.com/office/drawing/2014/main" id="{A0A29237-8734-394D-89D9-BCEB8AD3AB03}"/>
              </a:ext>
            </a:extLst>
          </p:cNvPr>
          <p:cNvSpPr txBox="1"/>
          <p:nvPr/>
        </p:nvSpPr>
        <p:spPr>
          <a:xfrm>
            <a:off x="3912273" y="7788935"/>
            <a:ext cx="3389958" cy="2236510"/>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Värmekameran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Ställ dig framför kameran. Beskriv hur du ser ut på bilden på väggen? Vad kan bilden berätta? Prova att skrapa din fot mot mattan tills du ser en färgskillnad på skärmen. Varför ändras färgen?</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kan man använda en värmekamera till?</a:t>
            </a:r>
          </a:p>
        </p:txBody>
      </p:sp>
      <p:sp>
        <p:nvSpPr>
          <p:cNvPr id="50" name="textruta 49">
            <a:extLst>
              <a:ext uri="{FF2B5EF4-FFF2-40B4-BE49-F238E27FC236}">
                <a16:creationId xmlns:a16="http://schemas.microsoft.com/office/drawing/2014/main" id="{01E9BABF-11C0-2EE1-EED1-3F5EE9A3AAF3}"/>
              </a:ext>
            </a:extLst>
          </p:cNvPr>
          <p:cNvSpPr txBox="1"/>
          <p:nvPr/>
        </p:nvSpPr>
        <p:spPr>
          <a:xfrm>
            <a:off x="3977286" y="2526406"/>
            <a:ext cx="3576495" cy="2082621"/>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Jojo-hjulet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Snurra upp hjulet så högt du vill. Släpp. Observera hur högt upp hjulet kommer efter varje vändning.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lägesenergi, rörelseenergi och energiförlust</a:t>
            </a:r>
            <a:r>
              <a:rPr lang="sv-SE" sz="1800" dirty="0">
                <a:effectLst/>
                <a:latin typeface="Nexa Light" panose="02000000000000000000" pitchFamily="50" charset="0"/>
                <a:ea typeface="Telge Light" panose="020B0404020203020204" pitchFamily="34" charset="0"/>
                <a:cs typeface="Times New Roman" panose="02020603050405020304" pitchFamily="18" charset="0"/>
              </a:rPr>
              <a:t>.</a:t>
            </a:r>
            <a:endParaRPr lang="sv-SE" sz="1800" dirty="0">
              <a:effectLst/>
              <a:latin typeface="Telge Light" panose="020B0404020203020204" pitchFamily="34" charset="0"/>
              <a:ea typeface="Telge Light" panose="020B0404020203020204" pitchFamily="34" charset="0"/>
              <a:cs typeface="Times New Roman" panose="02020603050405020304" pitchFamily="18" charset="0"/>
            </a:endParaRPr>
          </a:p>
        </p:txBody>
      </p:sp>
      <p:sp>
        <p:nvSpPr>
          <p:cNvPr id="51" name="textruta 50">
            <a:extLst>
              <a:ext uri="{FF2B5EF4-FFF2-40B4-BE49-F238E27FC236}">
                <a16:creationId xmlns:a16="http://schemas.microsoft.com/office/drawing/2014/main" id="{0461FA9B-5D43-46AB-C656-A58FE7301537}"/>
              </a:ext>
            </a:extLst>
          </p:cNvPr>
          <p:cNvSpPr txBox="1"/>
          <p:nvPr/>
        </p:nvSpPr>
        <p:spPr>
          <a:xfrm>
            <a:off x="145816" y="7788935"/>
            <a:ext cx="3464843" cy="2236510"/>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Lastbilshytten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Ett stort och tungt fordon behöver mer energi för att kunna köra runt än ett lättare. Varför tror du att det är så?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Nästan alla saker har någon gång transporterats med lastbil. Transporter är en stor del av energiförbrukningen i världen. Vad kan vi göra för att minska den?</a:t>
            </a:r>
          </a:p>
        </p:txBody>
      </p:sp>
      <p:pic>
        <p:nvPicPr>
          <p:cNvPr id="10" name="Bildobjekt 9">
            <a:extLst>
              <a:ext uri="{FF2B5EF4-FFF2-40B4-BE49-F238E27FC236}">
                <a16:creationId xmlns:a16="http://schemas.microsoft.com/office/drawing/2014/main" id="{7BEACBC7-05CD-633A-0D42-7CEF99BEA61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20173" y="23335"/>
            <a:ext cx="1215660" cy="1088016"/>
          </a:xfrm>
          <a:prstGeom prst="rect">
            <a:avLst/>
          </a:prstGeom>
        </p:spPr>
      </p:pic>
      <p:pic>
        <p:nvPicPr>
          <p:cNvPr id="52" name="Bildobjekt 51">
            <a:extLst>
              <a:ext uri="{FF2B5EF4-FFF2-40B4-BE49-F238E27FC236}">
                <a16:creationId xmlns:a16="http://schemas.microsoft.com/office/drawing/2014/main" id="{7BD3AE8E-0532-1ED9-6929-81785FCE000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3815340" y="17956"/>
            <a:ext cx="1215660" cy="1088016"/>
          </a:xfrm>
          <a:prstGeom prst="rect">
            <a:avLst/>
          </a:prstGeom>
        </p:spPr>
      </p:pic>
      <p:pic>
        <p:nvPicPr>
          <p:cNvPr id="53" name="Bildobjekt 52">
            <a:extLst>
              <a:ext uri="{FF2B5EF4-FFF2-40B4-BE49-F238E27FC236}">
                <a16:creationId xmlns:a16="http://schemas.microsoft.com/office/drawing/2014/main" id="{C6C6D8B1-D21C-B0AF-F94C-E9132DB795F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0269" y="5369758"/>
            <a:ext cx="1215660" cy="1088016"/>
          </a:xfrm>
          <a:prstGeom prst="rect">
            <a:avLst/>
          </a:prstGeom>
        </p:spPr>
      </p:pic>
      <p:pic>
        <p:nvPicPr>
          <p:cNvPr id="54" name="Bildobjekt 53">
            <a:extLst>
              <a:ext uri="{FF2B5EF4-FFF2-40B4-BE49-F238E27FC236}">
                <a16:creationId xmlns:a16="http://schemas.microsoft.com/office/drawing/2014/main" id="{2D578E6E-03CB-D6CA-B634-A1DE7D63104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3777328" y="5365752"/>
            <a:ext cx="1215660" cy="1088016"/>
          </a:xfrm>
          <a:prstGeom prst="rect">
            <a:avLst/>
          </a:prstGeom>
        </p:spPr>
      </p:pic>
      <p:sp>
        <p:nvSpPr>
          <p:cNvPr id="56" name="textruta 55">
            <a:extLst>
              <a:ext uri="{FF2B5EF4-FFF2-40B4-BE49-F238E27FC236}">
                <a16:creationId xmlns:a16="http://schemas.microsoft.com/office/drawing/2014/main" id="{E145F58F-91A3-B6AD-7600-26D9762E579D}"/>
              </a:ext>
            </a:extLst>
          </p:cNvPr>
          <p:cNvSpPr txBox="1"/>
          <p:nvPr/>
        </p:nvSpPr>
        <p:spPr>
          <a:xfrm>
            <a:off x="6661792" y="17956"/>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57" name="textruta 56">
            <a:extLst>
              <a:ext uri="{FF2B5EF4-FFF2-40B4-BE49-F238E27FC236}">
                <a16:creationId xmlns:a16="http://schemas.microsoft.com/office/drawing/2014/main" id="{13D19B6E-AF2F-1564-4937-B664E6846492}"/>
              </a:ext>
            </a:extLst>
          </p:cNvPr>
          <p:cNvSpPr txBox="1"/>
          <p:nvPr/>
        </p:nvSpPr>
        <p:spPr>
          <a:xfrm>
            <a:off x="2861932" y="5362554"/>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58" name="textruta 57">
            <a:extLst>
              <a:ext uri="{FF2B5EF4-FFF2-40B4-BE49-F238E27FC236}">
                <a16:creationId xmlns:a16="http://schemas.microsoft.com/office/drawing/2014/main" id="{2C607692-F9B4-45FA-93DA-B089C7F8829A}"/>
              </a:ext>
            </a:extLst>
          </p:cNvPr>
          <p:cNvSpPr txBox="1"/>
          <p:nvPr/>
        </p:nvSpPr>
        <p:spPr>
          <a:xfrm>
            <a:off x="6639262" y="5354603"/>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Tree>
    <p:extLst>
      <p:ext uri="{BB962C8B-B14F-4D97-AF65-F5344CB8AC3E}">
        <p14:creationId xmlns:p14="http://schemas.microsoft.com/office/powerpoint/2010/main" val="123291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A7FCA50A-953F-4A4E-211B-B9B3FE9EF447}"/>
              </a:ext>
            </a:extLst>
          </p:cNvPr>
          <p:cNvPicPr/>
          <p:nvPr/>
        </p:nvPicPr>
        <p:blipFill>
          <a:blip r:embed="rId2">
            <a:extLst>
              <a:ext uri="{28A0092B-C50C-407E-A947-70E740481C1C}">
                <a14:useLocalDpi xmlns:a14="http://schemas.microsoft.com/office/drawing/2010/main" val="0"/>
              </a:ext>
            </a:extLst>
          </a:blip>
          <a:srcRect t="6008" b="6008"/>
          <a:stretch/>
        </p:blipFill>
        <p:spPr>
          <a:xfrm>
            <a:off x="656097" y="5738464"/>
            <a:ext cx="2444279" cy="1727772"/>
          </a:xfrm>
          <a:prstGeom prst="rect">
            <a:avLst/>
          </a:prstGeom>
          <a:ln w="28575">
            <a:solidFill>
              <a:schemeClr val="bg2">
                <a:lumMod val="10000"/>
              </a:schemeClr>
            </a:solidFill>
          </a:ln>
        </p:spPr>
      </p:pic>
      <p:pic>
        <p:nvPicPr>
          <p:cNvPr id="47" name="Bildobjekt 46">
            <a:extLst>
              <a:ext uri="{FF2B5EF4-FFF2-40B4-BE49-F238E27FC236}">
                <a16:creationId xmlns:a16="http://schemas.microsoft.com/office/drawing/2014/main" id="{118984F4-909F-0F63-33A8-049A7BF7AD5C}"/>
              </a:ext>
            </a:extLst>
          </p:cNvPr>
          <p:cNvPicPr/>
          <p:nvPr/>
        </p:nvPicPr>
        <p:blipFill>
          <a:blip r:embed="rId3">
            <a:extLst>
              <a:ext uri="{28A0092B-C50C-407E-A947-70E740481C1C}">
                <a14:useLocalDpi xmlns:a14="http://schemas.microsoft.com/office/drawing/2010/main" val="0"/>
              </a:ext>
            </a:extLst>
          </a:blip>
          <a:srcRect t="20720" b="20720"/>
          <a:stretch/>
        </p:blipFill>
        <p:spPr>
          <a:xfrm>
            <a:off x="4507311" y="508477"/>
            <a:ext cx="2079762" cy="1623891"/>
          </a:xfrm>
          <a:prstGeom prst="rect">
            <a:avLst/>
          </a:prstGeom>
          <a:ln w="28575">
            <a:solidFill>
              <a:schemeClr val="bg2">
                <a:lumMod val="10000"/>
              </a:schemeClr>
            </a:solidFill>
          </a:ln>
        </p:spPr>
      </p:pic>
      <p:pic>
        <p:nvPicPr>
          <p:cNvPr id="46" name="Bildobjekt 45">
            <a:extLst>
              <a:ext uri="{FF2B5EF4-FFF2-40B4-BE49-F238E27FC236}">
                <a16:creationId xmlns:a16="http://schemas.microsoft.com/office/drawing/2014/main" id="{BDEB90BA-F23F-3E2F-5368-20112E8172DA}"/>
              </a:ext>
            </a:extLst>
          </p:cNvPr>
          <p:cNvPicPr/>
          <p:nvPr/>
        </p:nvPicPr>
        <p:blipFill>
          <a:blip r:embed="rId4">
            <a:extLst>
              <a:ext uri="{28A0092B-C50C-407E-A947-70E740481C1C}">
                <a14:useLocalDpi xmlns:a14="http://schemas.microsoft.com/office/drawing/2010/main" val="0"/>
              </a:ext>
            </a:extLst>
          </a:blip>
          <a:srcRect t="6123" b="6123"/>
          <a:stretch/>
        </p:blipFill>
        <p:spPr>
          <a:xfrm>
            <a:off x="687556" y="533491"/>
            <a:ext cx="2381363" cy="1558219"/>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49" name="Bildobjekt 48">
            <a:extLst>
              <a:ext uri="{FF2B5EF4-FFF2-40B4-BE49-F238E27FC236}">
                <a16:creationId xmlns:a16="http://schemas.microsoft.com/office/drawing/2014/main" id="{081BFF3E-35B2-776E-D4D1-9D2376BAE600}"/>
              </a:ext>
            </a:extLst>
          </p:cNvPr>
          <p:cNvPicPr/>
          <p:nvPr/>
        </p:nvPicPr>
        <p:blipFill>
          <a:blip r:embed="rId6">
            <a:extLst>
              <a:ext uri="{28A0092B-C50C-407E-A947-70E740481C1C}">
                <a14:useLocalDpi xmlns:a14="http://schemas.microsoft.com/office/drawing/2010/main" val="0"/>
              </a:ext>
            </a:extLst>
          </a:blip>
          <a:srcRect/>
          <a:stretch/>
        </p:blipFill>
        <p:spPr>
          <a:xfrm>
            <a:off x="4323244" y="5789009"/>
            <a:ext cx="2447896" cy="1621731"/>
          </a:xfrm>
          <a:prstGeom prst="rect">
            <a:avLst/>
          </a:prstGeom>
          <a:ln w="28575">
            <a:solidFill>
              <a:schemeClr val="bg2">
                <a:lumMod val="10000"/>
              </a:schemeClr>
            </a:solidFill>
          </a:ln>
        </p:spPr>
      </p:pic>
      <p:sp>
        <p:nvSpPr>
          <p:cNvPr id="50" name="textruta 49">
            <a:extLst>
              <a:ext uri="{FF2B5EF4-FFF2-40B4-BE49-F238E27FC236}">
                <a16:creationId xmlns:a16="http://schemas.microsoft.com/office/drawing/2014/main" id="{D16A4513-D962-B699-ED47-CA8F7E5B4B64}"/>
              </a:ext>
            </a:extLst>
          </p:cNvPr>
          <p:cNvSpPr txBox="1"/>
          <p:nvPr/>
        </p:nvSpPr>
        <p:spPr>
          <a:xfrm>
            <a:off x="4011655" y="7833997"/>
            <a:ext cx="3302824"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Slutet ekosystem (Plan 2).</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Titta på det slutna ekosystemet. Vilken energikälla använder växterna i experimentet för sin fotosyntes?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Använd begreppen kemisk energi, värme, solenergi.</a:t>
            </a:r>
          </a:p>
        </p:txBody>
      </p:sp>
      <p:sp>
        <p:nvSpPr>
          <p:cNvPr id="53" name="textruta 52">
            <a:extLst>
              <a:ext uri="{FF2B5EF4-FFF2-40B4-BE49-F238E27FC236}">
                <a16:creationId xmlns:a16="http://schemas.microsoft.com/office/drawing/2014/main" id="{39F096C5-4585-9AFB-4BF7-9A0CC2CBD141}"/>
              </a:ext>
            </a:extLst>
          </p:cNvPr>
          <p:cNvSpPr txBox="1"/>
          <p:nvPr/>
        </p:nvSpPr>
        <p:spPr>
          <a:xfrm>
            <a:off x="245197" y="2495632"/>
            <a:ext cx="3385453"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Radioparabolerna (plan 1-2</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Sätt örat mot ringen framför parabolen. Vad hör du? Varifrån kommer ljudet?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ljudvågor, elektricitet, ljud.</a:t>
            </a:r>
          </a:p>
        </p:txBody>
      </p:sp>
      <p:sp>
        <p:nvSpPr>
          <p:cNvPr id="54" name="textruta 53">
            <a:extLst>
              <a:ext uri="{FF2B5EF4-FFF2-40B4-BE49-F238E27FC236}">
                <a16:creationId xmlns:a16="http://schemas.microsoft.com/office/drawing/2014/main" id="{5E76388D-CEF9-9780-D401-699B4A148F7C}"/>
              </a:ext>
            </a:extLst>
          </p:cNvPr>
          <p:cNvSpPr txBox="1"/>
          <p:nvPr/>
        </p:nvSpPr>
        <p:spPr>
          <a:xfrm>
            <a:off x="3939524" y="2495632"/>
            <a:ext cx="3442096" cy="2021066"/>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Skovelhjulet (Plan 2).</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Pumpa fram vatten så att hjulet börjar att snurra. Vilka energiomvandlingar sker? Använd begreppen rörelseenergi, kemisk energi.</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De flesta äldre industrisamhällena ligger nära vatten. Varför tror du att det är så?</a:t>
            </a:r>
          </a:p>
        </p:txBody>
      </p:sp>
      <p:sp>
        <p:nvSpPr>
          <p:cNvPr id="55" name="textruta 54">
            <a:extLst>
              <a:ext uri="{FF2B5EF4-FFF2-40B4-BE49-F238E27FC236}">
                <a16:creationId xmlns:a16="http://schemas.microsoft.com/office/drawing/2014/main" id="{DF6C27BD-9C39-5E9D-F037-A4AE2FCC05DC}"/>
              </a:ext>
            </a:extLst>
          </p:cNvPr>
          <p:cNvSpPr txBox="1"/>
          <p:nvPr/>
        </p:nvSpPr>
        <p:spPr>
          <a:xfrm>
            <a:off x="245197" y="7839492"/>
            <a:ext cx="3385452"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Långa bollbanan (Plan 2).</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Ta en biljardboll och släpp i väg i långa bollbanan. Följ bollens väg. </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ljud, rörelseenergi och lägesenergi. </a:t>
            </a:r>
          </a:p>
        </p:txBody>
      </p:sp>
      <p:sp>
        <p:nvSpPr>
          <p:cNvPr id="56" name="textruta 55">
            <a:extLst>
              <a:ext uri="{FF2B5EF4-FFF2-40B4-BE49-F238E27FC236}">
                <a16:creationId xmlns:a16="http://schemas.microsoft.com/office/drawing/2014/main" id="{BBECC0B6-6643-6A8C-F41B-BDFD19961506}"/>
              </a:ext>
            </a:extLst>
          </p:cNvPr>
          <p:cNvSpPr txBox="1"/>
          <p:nvPr/>
        </p:nvSpPr>
        <p:spPr>
          <a:xfrm>
            <a:off x="2884462" y="25907"/>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pic>
        <p:nvPicPr>
          <p:cNvPr id="57" name="Bildobjekt 56">
            <a:extLst>
              <a:ext uri="{FF2B5EF4-FFF2-40B4-BE49-F238E27FC236}">
                <a16:creationId xmlns:a16="http://schemas.microsoft.com/office/drawing/2014/main" id="{C333A90D-3A0C-66B7-80C0-3B8C83FCB3B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20173" y="23335"/>
            <a:ext cx="1215660" cy="1088016"/>
          </a:xfrm>
          <a:prstGeom prst="rect">
            <a:avLst/>
          </a:prstGeom>
        </p:spPr>
      </p:pic>
      <p:pic>
        <p:nvPicPr>
          <p:cNvPr id="58" name="Bildobjekt 57">
            <a:extLst>
              <a:ext uri="{FF2B5EF4-FFF2-40B4-BE49-F238E27FC236}">
                <a16:creationId xmlns:a16="http://schemas.microsoft.com/office/drawing/2014/main" id="{75C51010-1E94-6673-AFF1-A4166EDCDD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3815340" y="17956"/>
            <a:ext cx="1215660" cy="1088016"/>
          </a:xfrm>
          <a:prstGeom prst="rect">
            <a:avLst/>
          </a:prstGeom>
        </p:spPr>
      </p:pic>
      <p:pic>
        <p:nvPicPr>
          <p:cNvPr id="59" name="Bildobjekt 58">
            <a:extLst>
              <a:ext uri="{FF2B5EF4-FFF2-40B4-BE49-F238E27FC236}">
                <a16:creationId xmlns:a16="http://schemas.microsoft.com/office/drawing/2014/main" id="{541E6975-C9E0-67C6-AA48-9408A186AB4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0269" y="5369758"/>
            <a:ext cx="1215660" cy="1088016"/>
          </a:xfrm>
          <a:prstGeom prst="rect">
            <a:avLst/>
          </a:prstGeom>
        </p:spPr>
      </p:pic>
      <p:pic>
        <p:nvPicPr>
          <p:cNvPr id="60" name="Bildobjekt 59">
            <a:extLst>
              <a:ext uri="{FF2B5EF4-FFF2-40B4-BE49-F238E27FC236}">
                <a16:creationId xmlns:a16="http://schemas.microsoft.com/office/drawing/2014/main" id="{2B5440E8-908E-085D-53EA-6C0D7757C76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3777328" y="5365752"/>
            <a:ext cx="1215660" cy="1088016"/>
          </a:xfrm>
          <a:prstGeom prst="rect">
            <a:avLst/>
          </a:prstGeom>
        </p:spPr>
      </p:pic>
      <p:sp>
        <p:nvSpPr>
          <p:cNvPr id="61" name="textruta 60">
            <a:extLst>
              <a:ext uri="{FF2B5EF4-FFF2-40B4-BE49-F238E27FC236}">
                <a16:creationId xmlns:a16="http://schemas.microsoft.com/office/drawing/2014/main" id="{42CD59CA-2F8F-EE2C-D877-ACDBDCCA766E}"/>
              </a:ext>
            </a:extLst>
          </p:cNvPr>
          <p:cNvSpPr txBox="1"/>
          <p:nvPr/>
        </p:nvSpPr>
        <p:spPr>
          <a:xfrm>
            <a:off x="6661792" y="17956"/>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62" name="textruta 61">
            <a:extLst>
              <a:ext uri="{FF2B5EF4-FFF2-40B4-BE49-F238E27FC236}">
                <a16:creationId xmlns:a16="http://schemas.microsoft.com/office/drawing/2014/main" id="{4F15D440-515F-F731-E03E-B8E5AFB73A84}"/>
              </a:ext>
            </a:extLst>
          </p:cNvPr>
          <p:cNvSpPr txBox="1"/>
          <p:nvPr/>
        </p:nvSpPr>
        <p:spPr>
          <a:xfrm>
            <a:off x="2861932" y="5362554"/>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63" name="textruta 62">
            <a:extLst>
              <a:ext uri="{FF2B5EF4-FFF2-40B4-BE49-F238E27FC236}">
                <a16:creationId xmlns:a16="http://schemas.microsoft.com/office/drawing/2014/main" id="{61C4646F-CE0F-7679-A04C-25EE3CE990F3}"/>
              </a:ext>
            </a:extLst>
          </p:cNvPr>
          <p:cNvSpPr txBox="1"/>
          <p:nvPr/>
        </p:nvSpPr>
        <p:spPr>
          <a:xfrm>
            <a:off x="6639262" y="5354603"/>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Tree>
    <p:extLst>
      <p:ext uri="{BB962C8B-B14F-4D97-AF65-F5344CB8AC3E}">
        <p14:creationId xmlns:p14="http://schemas.microsoft.com/office/powerpoint/2010/main" val="19047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49" name="Bildobjekt 48">
            <a:extLst>
              <a:ext uri="{FF2B5EF4-FFF2-40B4-BE49-F238E27FC236}">
                <a16:creationId xmlns:a16="http://schemas.microsoft.com/office/drawing/2014/main" id="{EE748A07-E2B6-DDAF-4276-0040C3668C39}"/>
              </a:ext>
            </a:extLst>
          </p:cNvPr>
          <p:cNvPicPr/>
          <p:nvPr/>
        </p:nvPicPr>
        <p:blipFill>
          <a:blip r:embed="rId3">
            <a:extLst>
              <a:ext uri="{28A0092B-C50C-407E-A947-70E740481C1C}">
                <a14:useLocalDpi xmlns:a14="http://schemas.microsoft.com/office/drawing/2010/main" val="0"/>
              </a:ext>
            </a:extLst>
          </a:blip>
          <a:srcRect/>
          <a:stretch/>
        </p:blipFill>
        <p:spPr>
          <a:xfrm>
            <a:off x="618099" y="535801"/>
            <a:ext cx="2373583" cy="1695688"/>
          </a:xfrm>
          <a:prstGeom prst="rect">
            <a:avLst/>
          </a:prstGeom>
          <a:ln w="28575">
            <a:solidFill>
              <a:schemeClr val="bg2">
                <a:lumMod val="10000"/>
              </a:schemeClr>
            </a:solidFill>
          </a:ln>
        </p:spPr>
      </p:pic>
      <p:sp>
        <p:nvSpPr>
          <p:cNvPr id="51" name="textruta 50">
            <a:extLst>
              <a:ext uri="{FF2B5EF4-FFF2-40B4-BE49-F238E27FC236}">
                <a16:creationId xmlns:a16="http://schemas.microsoft.com/office/drawing/2014/main" id="{1D182F8B-3943-8337-34F7-9822FA8CB4DE}"/>
              </a:ext>
            </a:extLst>
          </p:cNvPr>
          <p:cNvSpPr txBox="1"/>
          <p:nvPr/>
        </p:nvSpPr>
        <p:spPr>
          <a:xfrm>
            <a:off x="269058" y="2655277"/>
            <a:ext cx="3297207" cy="2021066"/>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Sfären (Plan 3)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och ta fram solen.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Solen är jordens viktigaste energikälla. Varför är solen så viktig för livet på jorden?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genereras den enorma mängden värme som strålar ut från solen? (hitta information i sfären)</a:t>
            </a:r>
          </a:p>
        </p:txBody>
      </p:sp>
      <p:pic>
        <p:nvPicPr>
          <p:cNvPr id="52" name="Bildobjekt 51">
            <a:extLst>
              <a:ext uri="{FF2B5EF4-FFF2-40B4-BE49-F238E27FC236}">
                <a16:creationId xmlns:a16="http://schemas.microsoft.com/office/drawing/2014/main" id="{8B702679-21CB-5BE3-071E-D216CEBA5970}"/>
              </a:ext>
            </a:extLst>
          </p:cNvPr>
          <p:cNvPicPr/>
          <p:nvPr/>
        </p:nvPicPr>
        <p:blipFill>
          <a:blip r:embed="rId4">
            <a:extLst>
              <a:ext uri="{28A0092B-C50C-407E-A947-70E740481C1C}">
                <a14:useLocalDpi xmlns:a14="http://schemas.microsoft.com/office/drawing/2010/main" val="0"/>
              </a:ext>
            </a:extLst>
          </a:blip>
          <a:srcRect/>
          <a:stretch/>
        </p:blipFill>
        <p:spPr>
          <a:xfrm>
            <a:off x="4364383" y="535801"/>
            <a:ext cx="2480760" cy="1734469"/>
          </a:xfrm>
          <a:prstGeom prst="rect">
            <a:avLst/>
          </a:prstGeom>
          <a:ln w="28575">
            <a:solidFill>
              <a:schemeClr val="bg2">
                <a:lumMod val="10000"/>
              </a:schemeClr>
            </a:solidFill>
          </a:ln>
        </p:spPr>
      </p:pic>
      <p:sp>
        <p:nvSpPr>
          <p:cNvPr id="53" name="textruta 52">
            <a:extLst>
              <a:ext uri="{FF2B5EF4-FFF2-40B4-BE49-F238E27FC236}">
                <a16:creationId xmlns:a16="http://schemas.microsoft.com/office/drawing/2014/main" id="{DC89A240-DE6B-F62E-D5CD-E3EBA9963F34}"/>
              </a:ext>
            </a:extLst>
          </p:cNvPr>
          <p:cNvSpPr txBox="1"/>
          <p:nvPr/>
        </p:nvSpPr>
        <p:spPr>
          <a:xfrm>
            <a:off x="4035515" y="2676470"/>
            <a:ext cx="3255102"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Löparbanan (Plan 4).</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Prova att </a:t>
            </a:r>
            <a:r>
              <a:rPr lang="sv-SE" sz="1400" u="sng" dirty="0">
                <a:effectLst/>
                <a:latin typeface="Nexa Light" panose="02000000000000000000" pitchFamily="50" charset="0"/>
                <a:ea typeface="Telge Light" panose="020B0404020203020204" pitchFamily="34" charset="0"/>
                <a:cs typeface="Times New Roman" panose="02020603050405020304" pitchFamily="18" charset="0"/>
              </a:rPr>
              <a:t>gå</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 banan så snabbt du kan.</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värme, kemisk energi, rörelseenergi.</a:t>
            </a:r>
          </a:p>
        </p:txBody>
      </p:sp>
      <p:sp>
        <p:nvSpPr>
          <p:cNvPr id="56" name="textruta 55">
            <a:extLst>
              <a:ext uri="{FF2B5EF4-FFF2-40B4-BE49-F238E27FC236}">
                <a16:creationId xmlns:a16="http://schemas.microsoft.com/office/drawing/2014/main" id="{65E26812-B093-B22C-7DE4-457114C275FE}"/>
              </a:ext>
            </a:extLst>
          </p:cNvPr>
          <p:cNvSpPr txBox="1"/>
          <p:nvPr/>
        </p:nvSpPr>
        <p:spPr>
          <a:xfrm>
            <a:off x="2884462" y="25907"/>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pic>
        <p:nvPicPr>
          <p:cNvPr id="57" name="Bildobjekt 56">
            <a:extLst>
              <a:ext uri="{FF2B5EF4-FFF2-40B4-BE49-F238E27FC236}">
                <a16:creationId xmlns:a16="http://schemas.microsoft.com/office/drawing/2014/main" id="{0AAD6D30-E68E-5410-00A1-137A543D28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20173" y="23335"/>
            <a:ext cx="1215660" cy="1088016"/>
          </a:xfrm>
          <a:prstGeom prst="rect">
            <a:avLst/>
          </a:prstGeom>
        </p:spPr>
      </p:pic>
      <p:pic>
        <p:nvPicPr>
          <p:cNvPr id="58" name="Bildobjekt 57">
            <a:extLst>
              <a:ext uri="{FF2B5EF4-FFF2-40B4-BE49-F238E27FC236}">
                <a16:creationId xmlns:a16="http://schemas.microsoft.com/office/drawing/2014/main" id="{F7AC1ADF-DAF5-2675-4CA4-0D3D26FF54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3815340" y="17956"/>
            <a:ext cx="1215660" cy="1088016"/>
          </a:xfrm>
          <a:prstGeom prst="rect">
            <a:avLst/>
          </a:prstGeom>
        </p:spPr>
      </p:pic>
      <p:pic>
        <p:nvPicPr>
          <p:cNvPr id="59" name="Bildobjekt 58">
            <a:extLst>
              <a:ext uri="{FF2B5EF4-FFF2-40B4-BE49-F238E27FC236}">
                <a16:creationId xmlns:a16="http://schemas.microsoft.com/office/drawing/2014/main" id="{DD5B17EE-2880-705A-819B-6F2FDD9EE3D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0269" y="5369758"/>
            <a:ext cx="1215660" cy="1088016"/>
          </a:xfrm>
          <a:prstGeom prst="rect">
            <a:avLst/>
          </a:prstGeom>
        </p:spPr>
      </p:pic>
      <p:pic>
        <p:nvPicPr>
          <p:cNvPr id="60" name="Bildobjekt 59">
            <a:extLst>
              <a:ext uri="{FF2B5EF4-FFF2-40B4-BE49-F238E27FC236}">
                <a16:creationId xmlns:a16="http://schemas.microsoft.com/office/drawing/2014/main" id="{6203EB97-21E1-5312-2777-7C12853CDE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3777328" y="5365752"/>
            <a:ext cx="1215660" cy="1088016"/>
          </a:xfrm>
          <a:prstGeom prst="rect">
            <a:avLst/>
          </a:prstGeom>
        </p:spPr>
      </p:pic>
      <p:sp>
        <p:nvSpPr>
          <p:cNvPr id="61" name="textruta 60">
            <a:extLst>
              <a:ext uri="{FF2B5EF4-FFF2-40B4-BE49-F238E27FC236}">
                <a16:creationId xmlns:a16="http://schemas.microsoft.com/office/drawing/2014/main" id="{23FE9C59-9210-5DDC-417B-D6C6DAA1BA1A}"/>
              </a:ext>
            </a:extLst>
          </p:cNvPr>
          <p:cNvSpPr txBox="1"/>
          <p:nvPr/>
        </p:nvSpPr>
        <p:spPr>
          <a:xfrm>
            <a:off x="6661792" y="17956"/>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62" name="textruta 61">
            <a:extLst>
              <a:ext uri="{FF2B5EF4-FFF2-40B4-BE49-F238E27FC236}">
                <a16:creationId xmlns:a16="http://schemas.microsoft.com/office/drawing/2014/main" id="{173B742F-7E91-2CDA-9C04-B1D2418D501E}"/>
              </a:ext>
            </a:extLst>
          </p:cNvPr>
          <p:cNvSpPr txBox="1"/>
          <p:nvPr/>
        </p:nvSpPr>
        <p:spPr>
          <a:xfrm>
            <a:off x="2861932" y="5362554"/>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sp>
        <p:nvSpPr>
          <p:cNvPr id="63" name="textruta 62">
            <a:extLst>
              <a:ext uri="{FF2B5EF4-FFF2-40B4-BE49-F238E27FC236}">
                <a16:creationId xmlns:a16="http://schemas.microsoft.com/office/drawing/2014/main" id="{8AA3E6EE-36EB-EC07-BA3E-58F090027FBE}"/>
              </a:ext>
            </a:extLst>
          </p:cNvPr>
          <p:cNvSpPr txBox="1"/>
          <p:nvPr/>
        </p:nvSpPr>
        <p:spPr>
          <a:xfrm>
            <a:off x="6639262" y="5354603"/>
            <a:ext cx="888202" cy="246221"/>
          </a:xfrm>
          <a:prstGeom prst="rect">
            <a:avLst/>
          </a:prstGeom>
          <a:noFill/>
        </p:spPr>
        <p:txBody>
          <a:bodyPr wrap="square" rtlCol="0">
            <a:spAutoFit/>
          </a:bodyPr>
          <a:lstStyle/>
          <a:p>
            <a:r>
              <a:rPr lang="sv-SE" sz="1000" dirty="0">
                <a:latin typeface="Nexa Light" panose="02000000000000000000" pitchFamily="50" charset="0"/>
              </a:rPr>
              <a:t>Energi 4-6</a:t>
            </a:r>
          </a:p>
        </p:txBody>
      </p:sp>
      <p:pic>
        <p:nvPicPr>
          <p:cNvPr id="65" name="Bildobjekt 64">
            <a:extLst>
              <a:ext uri="{FF2B5EF4-FFF2-40B4-BE49-F238E27FC236}">
                <a16:creationId xmlns:a16="http://schemas.microsoft.com/office/drawing/2014/main" id="{7F3DDFF8-DFAB-B3F8-FE3B-B491813A3EC5}"/>
              </a:ext>
            </a:extLst>
          </p:cNvPr>
          <p:cNvPicPr/>
          <p:nvPr/>
        </p:nvPicPr>
        <p:blipFill>
          <a:blip r:embed="rId7">
            <a:extLst>
              <a:ext uri="{28A0092B-C50C-407E-A947-70E740481C1C}">
                <a14:useLocalDpi xmlns:a14="http://schemas.microsoft.com/office/drawing/2010/main" val="0"/>
              </a:ext>
            </a:extLst>
          </a:blip>
          <a:srcRect/>
          <a:stretch/>
        </p:blipFill>
        <p:spPr>
          <a:xfrm>
            <a:off x="832821" y="5916760"/>
            <a:ext cx="2169682" cy="1950443"/>
          </a:xfrm>
          <a:prstGeom prst="rect">
            <a:avLst/>
          </a:prstGeom>
          <a:ln w="28575">
            <a:solidFill>
              <a:schemeClr val="bg2">
                <a:lumMod val="10000"/>
              </a:schemeClr>
            </a:solidFill>
          </a:ln>
        </p:spPr>
      </p:pic>
      <p:sp>
        <p:nvSpPr>
          <p:cNvPr id="66" name="textruta 65">
            <a:extLst>
              <a:ext uri="{FF2B5EF4-FFF2-40B4-BE49-F238E27FC236}">
                <a16:creationId xmlns:a16="http://schemas.microsoft.com/office/drawing/2014/main" id="{FD0D94D8-0A14-F03C-BB57-B6BD9B3CB0C7}"/>
              </a:ext>
            </a:extLst>
          </p:cNvPr>
          <p:cNvSpPr txBox="1"/>
          <p:nvPr/>
        </p:nvSpPr>
        <p:spPr>
          <a:xfrm>
            <a:off x="379885" y="8050746"/>
            <a:ext cx="3075556" cy="1733551"/>
          </a:xfrm>
          <a:prstGeom prst="rect">
            <a:avLst/>
          </a:prstGeom>
          <a:noFill/>
        </p:spPr>
        <p:txBody>
          <a:bodyPr wrap="square" rtlCol="0">
            <a:spAutoFit/>
          </a:bodyPr>
          <a:lstStyle/>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Välj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ditt favoritexperiment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som handlar om Energi.</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Vad heter experimentet? Hur ser experimentet ut? Vad ska man göra i experimentet? Vad kan man lära sig av experimentet?</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p:txBody>
      </p:sp>
      <p:pic>
        <p:nvPicPr>
          <p:cNvPr id="28" name="Bildobjekt 27">
            <a:extLst>
              <a:ext uri="{FF2B5EF4-FFF2-40B4-BE49-F238E27FC236}">
                <a16:creationId xmlns:a16="http://schemas.microsoft.com/office/drawing/2014/main" id="{D6E21132-AE58-430B-90E6-4350C743E45F}"/>
              </a:ext>
            </a:extLst>
          </p:cNvPr>
          <p:cNvPicPr/>
          <p:nvPr/>
        </p:nvPicPr>
        <p:blipFill>
          <a:blip r:embed="rId8">
            <a:extLst>
              <a:ext uri="{28A0092B-C50C-407E-A947-70E740481C1C}">
                <a14:useLocalDpi xmlns:a14="http://schemas.microsoft.com/office/drawing/2010/main" val="0"/>
              </a:ext>
            </a:extLst>
          </a:blip>
          <a:srcRect/>
          <a:stretch/>
        </p:blipFill>
        <p:spPr>
          <a:xfrm>
            <a:off x="5067393" y="5969728"/>
            <a:ext cx="1440000" cy="1440000"/>
          </a:xfrm>
          <a:prstGeom prst="rect">
            <a:avLst/>
          </a:prstGeom>
          <a:ln w="28575">
            <a:solidFill>
              <a:schemeClr val="bg2">
                <a:lumMod val="10000"/>
              </a:schemeClr>
            </a:solidFill>
          </a:ln>
        </p:spPr>
      </p:pic>
      <p:sp>
        <p:nvSpPr>
          <p:cNvPr id="29" name="textruta 28">
            <a:extLst>
              <a:ext uri="{FF2B5EF4-FFF2-40B4-BE49-F238E27FC236}">
                <a16:creationId xmlns:a16="http://schemas.microsoft.com/office/drawing/2014/main" id="{FDE0DE69-903D-A32E-6A46-9B4581156CCC}"/>
              </a:ext>
            </a:extLst>
          </p:cNvPr>
          <p:cNvSpPr txBox="1"/>
          <p:nvPr/>
        </p:nvSpPr>
        <p:spPr>
          <a:xfrm>
            <a:off x="4289040" y="7469561"/>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spTree>
    <p:extLst>
      <p:ext uri="{BB962C8B-B14F-4D97-AF65-F5344CB8AC3E}">
        <p14:creationId xmlns:p14="http://schemas.microsoft.com/office/powerpoint/2010/main" val="15894569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a1cb525-c9d1-499c-bfd9-64700423c8c7}" enabled="1" method="Privileged" siteId="{74c3677e-5b7b-432a-9b25-296263c3d09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480</TotalTime>
  <Words>489</Words>
  <Application>Microsoft Office PowerPoint</Application>
  <PresentationFormat>Anpassad</PresentationFormat>
  <Paragraphs>46</Paragraphs>
  <Slides>3</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vt:i4>
      </vt:variant>
    </vt:vector>
  </HeadingPairs>
  <TitlesOfParts>
    <vt:vector size="10" baseType="lpstr">
      <vt:lpstr>Arial</vt:lpstr>
      <vt:lpstr>Calibri</vt:lpstr>
      <vt:lpstr>Calibri Light</vt:lpstr>
      <vt:lpstr>Nexa Bold</vt:lpstr>
      <vt:lpstr>Nexa Light</vt:lpstr>
      <vt:lpstr>Telge Light</vt:lpstr>
      <vt:lpstr>Office-tema</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Viveka Andersson (TT)</dc:creator>
  <cp:lastModifiedBy>Cecilia Ekstrand (TT)</cp:lastModifiedBy>
  <cp:revision>38</cp:revision>
  <dcterms:created xsi:type="dcterms:W3CDTF">2022-06-09T19:44:38Z</dcterms:created>
  <dcterms:modified xsi:type="dcterms:W3CDTF">2022-08-25T11:15:49Z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Office-tema:8</vt:lpwstr>
  </property>
  <property fmtid="{D5CDD505-2E9C-101B-9397-08002B2CF9AE}" pid="3" name="ClassificationContentMarkingHeaderText">
    <vt:lpwstr>Känslighet - Öppen</vt:lpwstr>
  </property>
</Properties>
</file>