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57" r:id="rId4"/>
    <p:sldId id="261" r:id="rId5"/>
    <p:sldId id="259" r:id="rId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p:scale>
          <a:sx n="116" d="100"/>
          <a:sy n="116" d="100"/>
        </p:scale>
        <p:origin x="304" y="-13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sv-SE"/>
              <a:t>Klicka här för att ändra mall för rubrikformat</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2023-12-21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49292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2023-12-21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78729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2023-12-21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56023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2023-12-21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21748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sv-SE"/>
              <a:t>Klicka här för att ändra mall för rubrikformat</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664E0D9A-450E-4B4B-B117-EA07D2847A7F}" type="datetimeFigureOut">
              <a:rPr lang="sv-SE" smtClean="0"/>
              <a:t>2023-12-21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9199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664E0D9A-450E-4B4B-B117-EA07D2847A7F}" type="datetimeFigureOut">
              <a:rPr lang="sv-SE" smtClean="0"/>
              <a:t>2023-12-21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17367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sv-SE"/>
              <a:t>Klicka här för att ändra format på bakgrundstexten</a:t>
            </a:r>
          </a:p>
        </p:txBody>
      </p:sp>
      <p:sp>
        <p:nvSpPr>
          <p:cNvPr id="4" name="Content Placeholder 3"/>
          <p:cNvSpPr>
            <a:spLocks noGrp="1"/>
          </p:cNvSpPr>
          <p:nvPr>
            <p:ph sz="half" idx="2"/>
          </p:nvPr>
        </p:nvSpPr>
        <p:spPr>
          <a:xfrm>
            <a:off x="520713" y="3905482"/>
            <a:ext cx="3198096" cy="57443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sv-SE"/>
              <a:t>Klicka här för att ändra format på bakgrundstexten</a:t>
            </a:r>
          </a:p>
        </p:txBody>
      </p:sp>
      <p:sp>
        <p:nvSpPr>
          <p:cNvPr id="6" name="Content Placeholder 5"/>
          <p:cNvSpPr>
            <a:spLocks noGrp="1"/>
          </p:cNvSpPr>
          <p:nvPr>
            <p:ph sz="quarter" idx="4"/>
          </p:nvPr>
        </p:nvSpPr>
        <p:spPr>
          <a:xfrm>
            <a:off x="3827086" y="3905482"/>
            <a:ext cx="3213847" cy="57443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664E0D9A-450E-4B4B-B117-EA07D2847A7F}" type="datetimeFigureOut">
              <a:rPr lang="sv-SE" smtClean="0"/>
              <a:t>2023-12-21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411053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664E0D9A-450E-4B4B-B117-EA07D2847A7F}" type="datetimeFigureOut">
              <a:rPr lang="sv-SE" smtClean="0"/>
              <a:t>2023-12-21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74208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E0D9A-450E-4B4B-B117-EA07D2847A7F}" type="datetimeFigureOut">
              <a:rPr lang="sv-SE" smtClean="0"/>
              <a:t>2023-12-21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3872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sv-SE"/>
              <a:t>Klicka här för att ändra mall för rubrikformat</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64E0D9A-450E-4B4B-B117-EA07D2847A7F}" type="datetimeFigureOut">
              <a:rPr lang="sv-SE" smtClean="0"/>
              <a:t>2023-12-21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10117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64E0D9A-450E-4B4B-B117-EA07D2847A7F}" type="datetimeFigureOut">
              <a:rPr lang="sv-SE" smtClean="0"/>
              <a:t>2023-12-21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284932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64E0D9A-450E-4B4B-B117-EA07D2847A7F}" type="datetimeFigureOut">
              <a:rPr lang="sv-SE" smtClean="0"/>
              <a:t>2023-12-21</a:t>
            </a:fld>
            <a:endParaRPr lang="sv-S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A5B0D8A-DACF-47E0-B96C-2E9E93913DDE}" type="slidenum">
              <a:rPr lang="sv-SE" smtClean="0"/>
              <a:t>‹#›</a:t>
            </a:fld>
            <a:endParaRPr lang="sv-SE"/>
          </a:p>
        </p:txBody>
      </p:sp>
      <p:sp>
        <p:nvSpPr>
          <p:cNvPr id="8" name="textruta 7">
            <a:extLst>
              <a:ext uri="{FF2B5EF4-FFF2-40B4-BE49-F238E27FC236}">
                <a16:creationId xmlns:a16="http://schemas.microsoft.com/office/drawing/2014/main" id="{13AEFC26-817C-4577-9C2E-C02E0AFAAF27}"/>
              </a:ext>
            </a:extLst>
          </p:cNvPr>
          <p:cNvSpPr txBox="1"/>
          <p:nvPr userDrawn="1">
            <p:extLst>
              <p:ext uri="{1162E1C5-73C7-4A58-AE30-91384D911F3F}">
                <p184:classification xmlns:p184="http://schemas.microsoft.com/office/powerpoint/2018/4/main" val="hdr"/>
              </p:ext>
            </p:extLst>
          </p:nvPr>
        </p:nvSpPr>
        <p:spPr>
          <a:xfrm>
            <a:off x="6583363" y="0"/>
            <a:ext cx="1004887" cy="152400"/>
          </a:xfrm>
          <a:prstGeom prst="rect">
            <a:avLst/>
          </a:prstGeom>
        </p:spPr>
        <p:txBody>
          <a:bodyPr horzOverflow="overflow" lIns="0" tIns="0" rIns="0" bIns="0">
            <a:spAutoFit/>
          </a:bodyPr>
          <a:lstStyle/>
          <a:p>
            <a:pPr algn="r"/>
            <a:r>
              <a:rPr lang="sv-SE" sz="1000">
                <a:solidFill>
                  <a:srgbClr val="000000"/>
                </a:solidFill>
                <a:latin typeface="Calibri" panose="020F0502020204030204" pitchFamily="34" charset="0"/>
                <a:cs typeface="Calibri" panose="020F0502020204030204" pitchFamily="34" charset="0"/>
              </a:rPr>
              <a:t>Känslighet - Öppen</a:t>
            </a:r>
          </a:p>
        </p:txBody>
      </p:sp>
    </p:spTree>
    <p:extLst>
      <p:ext uri="{BB962C8B-B14F-4D97-AF65-F5344CB8AC3E}">
        <p14:creationId xmlns:p14="http://schemas.microsoft.com/office/powerpoint/2010/main" val="319961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microsoft.com/office/2007/relationships/hdphoto" Target="../media/hdphoto2.wdp"/><Relationship Id="rId4" Type="http://schemas.openxmlformats.org/officeDocument/2006/relationships/image" Target="../media/image3.jp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jpeg"/><Relationship Id="rId7" Type="http://schemas.openxmlformats.org/officeDocument/2006/relationships/image" Target="../media/image10.jpg"/><Relationship Id="rId2" Type="http://schemas.openxmlformats.org/officeDocument/2006/relationships/image" Target="../media/image8.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microsoft.com/office/2007/relationships/hdphoto" Target="../media/hdphoto2.wdp"/><Relationship Id="rId4" Type="http://schemas.openxmlformats.org/officeDocument/2006/relationships/image" Target="../media/image13.jp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 name="Bildobjekt 47">
            <a:extLst>
              <a:ext uri="{FF2B5EF4-FFF2-40B4-BE49-F238E27FC236}">
                <a16:creationId xmlns:a16="http://schemas.microsoft.com/office/drawing/2014/main" id="{3B90BF7C-EC2E-9857-AE09-71C59C864AB3}"/>
              </a:ext>
            </a:extLst>
          </p:cNvPr>
          <p:cNvPicPr/>
          <p:nvPr/>
        </p:nvPicPr>
        <p:blipFill rotWithShape="1">
          <a:blip r:embed="rId2">
            <a:extLst>
              <a:ext uri="{28A0092B-C50C-407E-A947-70E740481C1C}">
                <a14:useLocalDpi xmlns:a14="http://schemas.microsoft.com/office/drawing/2010/main" val="0"/>
              </a:ext>
            </a:extLst>
          </a:blip>
          <a:srcRect t="2029" b="2029"/>
          <a:stretch/>
        </p:blipFill>
        <p:spPr>
          <a:xfrm>
            <a:off x="4496224" y="452572"/>
            <a:ext cx="2602761" cy="1762810"/>
          </a:xfrm>
          <a:prstGeom prst="rect">
            <a:avLst/>
          </a:prstGeom>
          <a:ln w="28575">
            <a:solidFill>
              <a:schemeClr val="bg2">
                <a:lumMod val="10000"/>
              </a:schemeClr>
            </a:solidFill>
          </a:ln>
        </p:spPr>
      </p:pic>
      <p:pic>
        <p:nvPicPr>
          <p:cNvPr id="42" name="Bildobjekt 41">
            <a:extLst>
              <a:ext uri="{FF2B5EF4-FFF2-40B4-BE49-F238E27FC236}">
                <a16:creationId xmlns:a16="http://schemas.microsoft.com/office/drawing/2014/main" id="{77EE491E-6A40-2277-E8CA-C1F065ABED74}"/>
              </a:ext>
            </a:extLst>
          </p:cNvPr>
          <p:cNvPicPr/>
          <p:nvPr/>
        </p:nvPicPr>
        <p:blipFill>
          <a:blip r:embed="rId3">
            <a:extLst>
              <a:ext uri="{28A0092B-C50C-407E-A947-70E740481C1C}">
                <a14:useLocalDpi xmlns:a14="http://schemas.microsoft.com/office/drawing/2010/main" val="0"/>
              </a:ext>
            </a:extLst>
          </a:blip>
          <a:srcRect t="18289" b="18289"/>
          <a:stretch/>
        </p:blipFill>
        <p:spPr>
          <a:xfrm>
            <a:off x="4407496" y="5898090"/>
            <a:ext cx="2506152" cy="1800528"/>
          </a:xfrm>
          <a:prstGeom prst="rect">
            <a:avLst/>
          </a:prstGeom>
          <a:ln w="28575">
            <a:solidFill>
              <a:schemeClr val="bg2">
                <a:lumMod val="10000"/>
              </a:schemeClr>
            </a:solidFill>
          </a:ln>
        </p:spPr>
      </p:pic>
      <p:pic>
        <p:nvPicPr>
          <p:cNvPr id="22" name="Bildobjekt 21">
            <a:extLst>
              <a:ext uri="{FF2B5EF4-FFF2-40B4-BE49-F238E27FC236}">
                <a16:creationId xmlns:a16="http://schemas.microsoft.com/office/drawing/2014/main" id="{1A5A1583-AB80-7F2F-0E3A-D2CEE0FDDDBA}"/>
              </a:ext>
            </a:extLst>
          </p:cNvPr>
          <p:cNvPicPr/>
          <p:nvPr/>
        </p:nvPicPr>
        <p:blipFill rotWithShape="1">
          <a:blip r:embed="rId4">
            <a:extLst>
              <a:ext uri="{28A0092B-C50C-407E-A947-70E740481C1C}">
                <a14:useLocalDpi xmlns:a14="http://schemas.microsoft.com/office/drawing/2010/main" val="0"/>
              </a:ext>
            </a:extLst>
          </a:blip>
          <a:srcRect l="9915"/>
          <a:stretch/>
        </p:blipFill>
        <p:spPr>
          <a:xfrm>
            <a:off x="906113" y="504432"/>
            <a:ext cx="2422876" cy="1710950"/>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sp>
        <p:nvSpPr>
          <p:cNvPr id="32" name="textruta 31">
            <a:extLst>
              <a:ext uri="{FF2B5EF4-FFF2-40B4-BE49-F238E27FC236}">
                <a16:creationId xmlns:a16="http://schemas.microsoft.com/office/drawing/2014/main" id="{F655248F-CD5C-38E8-1059-BE43FA9DC4BC}"/>
              </a:ext>
            </a:extLst>
          </p:cNvPr>
          <p:cNvSpPr txBox="1"/>
          <p:nvPr/>
        </p:nvSpPr>
        <p:spPr>
          <a:xfrm>
            <a:off x="199015" y="2313427"/>
            <a:ext cx="3358446" cy="245195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Blixtskaparen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Tryck på den röda knappen som laddar upp de båda kloten. När laddningsskillnaden är tillräckligt stor så sker en urladdning. Det kan kännas som en stöt, synas som en blixt eller låta som en smäll. Vad kallas begreppet?</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Prata om när ni vid något tillfälle upplevt detta fenomen.</a:t>
            </a:r>
          </a:p>
        </p:txBody>
      </p:sp>
      <p:sp>
        <p:nvSpPr>
          <p:cNvPr id="2" name="textruta 1">
            <a:extLst>
              <a:ext uri="{FF2B5EF4-FFF2-40B4-BE49-F238E27FC236}">
                <a16:creationId xmlns:a16="http://schemas.microsoft.com/office/drawing/2014/main" id="{FE23AF79-B969-E804-86F1-0F1B55ED3CB2}"/>
              </a:ext>
            </a:extLst>
          </p:cNvPr>
          <p:cNvSpPr txBox="1"/>
          <p:nvPr/>
        </p:nvSpPr>
        <p:spPr>
          <a:xfrm>
            <a:off x="2521996" y="30955"/>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sp>
        <p:nvSpPr>
          <p:cNvPr id="43" name="textruta 42">
            <a:extLst>
              <a:ext uri="{FF2B5EF4-FFF2-40B4-BE49-F238E27FC236}">
                <a16:creationId xmlns:a16="http://schemas.microsoft.com/office/drawing/2014/main" id="{A0A29237-8734-394D-89D9-BCEB8AD3AB03}"/>
              </a:ext>
            </a:extLst>
          </p:cNvPr>
          <p:cNvSpPr txBox="1"/>
          <p:nvPr/>
        </p:nvSpPr>
        <p:spPr>
          <a:xfrm>
            <a:off x="3912273" y="7845723"/>
            <a:ext cx="3473194" cy="2199064"/>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Koppla kretsar - Serie- och parallellkoppling</a:t>
            </a:r>
            <a:r>
              <a:rPr lang="sv-SE" sz="1400" dirty="0">
                <a:latin typeface="Nexa Bold" panose="02000000000000000000" pitchFamily="50" charset="0"/>
                <a:ea typeface="Telge Light" panose="020B0404020203020204" pitchFamily="34" charset="0"/>
                <a:cs typeface="Times New Roman" panose="02020603050405020304" pitchFamily="18" charset="0"/>
              </a:rPr>
              <a:t> (P</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lan 1)</a:t>
            </a:r>
          </a:p>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Koppla först ihop de tre lamporna i en serie-koppling.</a:t>
            </a:r>
          </a:p>
          <a:p>
            <a:pPr lvl="0">
              <a:lnSpc>
                <a:spcPct val="120000"/>
              </a:lnSpc>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Koppla sedan ihop två och en lampa i en parallell-koppling.</a:t>
            </a:r>
          </a:p>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Hur lyser lamporna? Jämför!</a:t>
            </a:r>
          </a:p>
        </p:txBody>
      </p:sp>
      <p:sp>
        <p:nvSpPr>
          <p:cNvPr id="50" name="textruta 49">
            <a:extLst>
              <a:ext uri="{FF2B5EF4-FFF2-40B4-BE49-F238E27FC236}">
                <a16:creationId xmlns:a16="http://schemas.microsoft.com/office/drawing/2014/main" id="{01E9BABF-11C0-2EE1-EED1-3F5EE9A3AAF3}"/>
              </a:ext>
            </a:extLst>
          </p:cNvPr>
          <p:cNvSpPr txBox="1"/>
          <p:nvPr/>
        </p:nvSpPr>
        <p:spPr>
          <a:xfrm>
            <a:off x="4004291" y="2322477"/>
            <a:ext cx="3576495" cy="2554545"/>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Handbatteriet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Lägg den ena handen på aluminiumplattan och den andra på kopparplattan. Vad visar mätaren?</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Varför ger inte mätaren utslag om du inte håller en hand på varje platta?</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Vad händer om ni ställer er i ring och håller hand där första och sista personen håller en hand på</a:t>
            </a:r>
            <a:br>
              <a:rPr lang="sv-SE" sz="1400" dirty="0">
                <a:effectLst/>
                <a:latin typeface="Nexa Light" panose="02000000000000000000" pitchFamily="50" charset="0"/>
                <a:ea typeface="Telge Light" panose="020B0404020203020204" pitchFamily="34" charset="0"/>
                <a:cs typeface="Times New Roman" panose="02020603050405020304" pitchFamily="18" charset="0"/>
              </a:rPr>
            </a:b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varsin platta?</a:t>
            </a:r>
          </a:p>
        </p:txBody>
      </p:sp>
      <p:sp>
        <p:nvSpPr>
          <p:cNvPr id="51" name="textruta 50">
            <a:extLst>
              <a:ext uri="{FF2B5EF4-FFF2-40B4-BE49-F238E27FC236}">
                <a16:creationId xmlns:a16="http://schemas.microsoft.com/office/drawing/2014/main" id="{0461FA9B-5D43-46AB-C656-A58FE7301537}"/>
              </a:ext>
            </a:extLst>
          </p:cNvPr>
          <p:cNvSpPr txBox="1"/>
          <p:nvPr/>
        </p:nvSpPr>
        <p:spPr>
          <a:xfrm>
            <a:off x="145816" y="7845723"/>
            <a:ext cx="3464843" cy="1940531"/>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Koppla kretsar - Sluten krets och strömbrytare</a:t>
            </a:r>
            <a:r>
              <a:rPr lang="sv-SE" sz="1400" dirty="0">
                <a:latin typeface="Nexa Bold" panose="02000000000000000000" pitchFamily="50" charset="0"/>
                <a:ea typeface="Telge Light" panose="020B0404020203020204" pitchFamily="34" charset="0"/>
                <a:cs typeface="Times New Roman" panose="02020603050405020304" pitchFamily="18" charset="0"/>
              </a:rPr>
              <a:t> (Plan 1)</a:t>
            </a:r>
          </a:p>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Koppla en krets så att minst en lampa lyser.</a:t>
            </a:r>
          </a:p>
          <a:p>
            <a:pPr lvl="0">
              <a:lnSpc>
                <a:spcPct val="120000"/>
              </a:lnSpc>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Koppla in en strömbrytare i kretsen.</a:t>
            </a:r>
          </a:p>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Vad krävs för att lampan ska lysa? </a:t>
            </a:r>
          </a:p>
        </p:txBody>
      </p:sp>
      <p:pic>
        <p:nvPicPr>
          <p:cNvPr id="65" name="Bildobjekt 64">
            <a:extLst>
              <a:ext uri="{FF2B5EF4-FFF2-40B4-BE49-F238E27FC236}">
                <a16:creationId xmlns:a16="http://schemas.microsoft.com/office/drawing/2014/main" id="{154315FE-5674-4E86-BBF4-1A607531F5A8}"/>
              </a:ext>
            </a:extLst>
          </p:cNvPr>
          <p:cNvPicPr/>
          <p:nvPr/>
        </p:nvPicPr>
        <p:blipFill>
          <a:blip r:embed="rId6">
            <a:extLst>
              <a:ext uri="{28A0092B-C50C-407E-A947-70E740481C1C}">
                <a14:useLocalDpi xmlns:a14="http://schemas.microsoft.com/office/drawing/2010/main" val="0"/>
              </a:ext>
            </a:extLst>
          </a:blip>
          <a:srcRect t="22626" b="22626"/>
          <a:stretch/>
        </p:blipFill>
        <p:spPr>
          <a:xfrm>
            <a:off x="740422" y="5850244"/>
            <a:ext cx="2524104" cy="1800528"/>
          </a:xfrm>
          <a:prstGeom prst="rect">
            <a:avLst/>
          </a:prstGeom>
          <a:ln w="28575">
            <a:solidFill>
              <a:schemeClr val="bg2">
                <a:lumMod val="10000"/>
              </a:schemeClr>
            </a:solidFill>
          </a:ln>
        </p:spPr>
      </p:pic>
      <p:grpSp>
        <p:nvGrpSpPr>
          <p:cNvPr id="15" name="Grupp 14">
            <a:extLst>
              <a:ext uri="{FF2B5EF4-FFF2-40B4-BE49-F238E27FC236}">
                <a16:creationId xmlns:a16="http://schemas.microsoft.com/office/drawing/2014/main" id="{3A8DDF0A-E66B-FE0C-DA22-FDD52087801F}"/>
              </a:ext>
            </a:extLst>
          </p:cNvPr>
          <p:cNvGrpSpPr/>
          <p:nvPr/>
        </p:nvGrpSpPr>
        <p:grpSpPr>
          <a:xfrm>
            <a:off x="-331010" y="5345657"/>
            <a:ext cx="1530901" cy="1382291"/>
            <a:chOff x="-331010" y="5345657"/>
            <a:chExt cx="1530901" cy="1382291"/>
          </a:xfrm>
        </p:grpSpPr>
        <p:pic>
          <p:nvPicPr>
            <p:cNvPr id="63" name="Bildobjekt 62">
              <a:extLst>
                <a:ext uri="{FF2B5EF4-FFF2-40B4-BE49-F238E27FC236}">
                  <a16:creationId xmlns:a16="http://schemas.microsoft.com/office/drawing/2014/main" id="{27BC36D8-257E-924F-6840-7075E399C7C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7" name="Bildobjekt 6">
              <a:extLst>
                <a:ext uri="{FF2B5EF4-FFF2-40B4-BE49-F238E27FC236}">
                  <a16:creationId xmlns:a16="http://schemas.microsoft.com/office/drawing/2014/main" id="{CEC190B6-EA93-DB5E-06D8-589106159F4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sp>
        <p:nvSpPr>
          <p:cNvPr id="12" name="textruta 11">
            <a:extLst>
              <a:ext uri="{FF2B5EF4-FFF2-40B4-BE49-F238E27FC236}">
                <a16:creationId xmlns:a16="http://schemas.microsoft.com/office/drawing/2014/main" id="{3A1B4B04-F97C-DA7C-E6D4-7F66129F2656}"/>
              </a:ext>
            </a:extLst>
          </p:cNvPr>
          <p:cNvSpPr txBox="1"/>
          <p:nvPr/>
        </p:nvSpPr>
        <p:spPr>
          <a:xfrm>
            <a:off x="6353997" y="32871"/>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sp>
        <p:nvSpPr>
          <p:cNvPr id="13" name="textruta 12">
            <a:extLst>
              <a:ext uri="{FF2B5EF4-FFF2-40B4-BE49-F238E27FC236}">
                <a16:creationId xmlns:a16="http://schemas.microsoft.com/office/drawing/2014/main" id="{727F1635-0815-4BC2-4CCC-23633B5D97B7}"/>
              </a:ext>
            </a:extLst>
          </p:cNvPr>
          <p:cNvSpPr txBox="1"/>
          <p:nvPr/>
        </p:nvSpPr>
        <p:spPr>
          <a:xfrm>
            <a:off x="2521996" y="5411340"/>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sp>
        <p:nvSpPr>
          <p:cNvPr id="14" name="textruta 13">
            <a:extLst>
              <a:ext uri="{FF2B5EF4-FFF2-40B4-BE49-F238E27FC236}">
                <a16:creationId xmlns:a16="http://schemas.microsoft.com/office/drawing/2014/main" id="{4BE0151D-EB13-74E4-71AF-C9F80CCE5F6D}"/>
              </a:ext>
            </a:extLst>
          </p:cNvPr>
          <p:cNvSpPr txBox="1"/>
          <p:nvPr/>
        </p:nvSpPr>
        <p:spPr>
          <a:xfrm>
            <a:off x="6353997" y="5413611"/>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grpSp>
        <p:nvGrpSpPr>
          <p:cNvPr id="16" name="Grupp 15">
            <a:extLst>
              <a:ext uri="{FF2B5EF4-FFF2-40B4-BE49-F238E27FC236}">
                <a16:creationId xmlns:a16="http://schemas.microsoft.com/office/drawing/2014/main" id="{6A90A33A-67E5-23CE-AE04-690879399235}"/>
              </a:ext>
            </a:extLst>
          </p:cNvPr>
          <p:cNvGrpSpPr/>
          <p:nvPr/>
        </p:nvGrpSpPr>
        <p:grpSpPr>
          <a:xfrm>
            <a:off x="3424792" y="5416780"/>
            <a:ext cx="1530901" cy="1382291"/>
            <a:chOff x="-331010" y="5345657"/>
            <a:chExt cx="1530901" cy="1382291"/>
          </a:xfrm>
        </p:grpSpPr>
        <p:pic>
          <p:nvPicPr>
            <p:cNvPr id="17" name="Bildobjekt 16">
              <a:extLst>
                <a:ext uri="{FF2B5EF4-FFF2-40B4-BE49-F238E27FC236}">
                  <a16:creationId xmlns:a16="http://schemas.microsoft.com/office/drawing/2014/main" id="{EF52F71D-CD69-805E-7F40-2835CEE79E9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18" name="Bildobjekt 17">
              <a:extLst>
                <a:ext uri="{FF2B5EF4-FFF2-40B4-BE49-F238E27FC236}">
                  <a16:creationId xmlns:a16="http://schemas.microsoft.com/office/drawing/2014/main" id="{2747BD81-F940-4406-72B0-89075774039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grpSp>
        <p:nvGrpSpPr>
          <p:cNvPr id="19" name="Grupp 18">
            <a:extLst>
              <a:ext uri="{FF2B5EF4-FFF2-40B4-BE49-F238E27FC236}">
                <a16:creationId xmlns:a16="http://schemas.microsoft.com/office/drawing/2014/main" id="{30593161-E6DE-079A-C059-FE3615579DD4}"/>
              </a:ext>
            </a:extLst>
          </p:cNvPr>
          <p:cNvGrpSpPr/>
          <p:nvPr/>
        </p:nvGrpSpPr>
        <p:grpSpPr>
          <a:xfrm>
            <a:off x="-309589" y="38169"/>
            <a:ext cx="1530901" cy="1382291"/>
            <a:chOff x="-331010" y="5345657"/>
            <a:chExt cx="1530901" cy="1382291"/>
          </a:xfrm>
        </p:grpSpPr>
        <p:pic>
          <p:nvPicPr>
            <p:cNvPr id="20" name="Bildobjekt 19">
              <a:extLst>
                <a:ext uri="{FF2B5EF4-FFF2-40B4-BE49-F238E27FC236}">
                  <a16:creationId xmlns:a16="http://schemas.microsoft.com/office/drawing/2014/main" id="{DE977BAC-C003-C0BF-7590-EA344BD3FD6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21" name="Bildobjekt 20">
              <a:extLst>
                <a:ext uri="{FF2B5EF4-FFF2-40B4-BE49-F238E27FC236}">
                  <a16:creationId xmlns:a16="http://schemas.microsoft.com/office/drawing/2014/main" id="{7940003D-3BF9-3734-077A-A3FD7A9506B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grpSp>
        <p:nvGrpSpPr>
          <p:cNvPr id="23" name="Grupp 22">
            <a:extLst>
              <a:ext uri="{FF2B5EF4-FFF2-40B4-BE49-F238E27FC236}">
                <a16:creationId xmlns:a16="http://schemas.microsoft.com/office/drawing/2014/main" id="{FAD92F24-28F5-872E-75DD-968D8F3CA8CE}"/>
              </a:ext>
            </a:extLst>
          </p:cNvPr>
          <p:cNvGrpSpPr/>
          <p:nvPr/>
        </p:nvGrpSpPr>
        <p:grpSpPr>
          <a:xfrm>
            <a:off x="3445111" y="34405"/>
            <a:ext cx="1530901" cy="1382291"/>
            <a:chOff x="-331010" y="5345657"/>
            <a:chExt cx="1530901" cy="1382291"/>
          </a:xfrm>
        </p:grpSpPr>
        <p:pic>
          <p:nvPicPr>
            <p:cNvPr id="28" name="Bildobjekt 27">
              <a:extLst>
                <a:ext uri="{FF2B5EF4-FFF2-40B4-BE49-F238E27FC236}">
                  <a16:creationId xmlns:a16="http://schemas.microsoft.com/office/drawing/2014/main" id="{20F4D082-5E0D-95FC-A67C-D9BFBA010F7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29" name="Bildobjekt 28">
              <a:extLst>
                <a:ext uri="{FF2B5EF4-FFF2-40B4-BE49-F238E27FC236}">
                  <a16:creationId xmlns:a16="http://schemas.microsoft.com/office/drawing/2014/main" id="{83166F09-9F28-CE60-775A-AB07E34C8F6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spTree>
    <p:extLst>
      <p:ext uri="{BB962C8B-B14F-4D97-AF65-F5344CB8AC3E}">
        <p14:creationId xmlns:p14="http://schemas.microsoft.com/office/powerpoint/2010/main" val="123291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Bildobjekt 41">
            <a:extLst>
              <a:ext uri="{FF2B5EF4-FFF2-40B4-BE49-F238E27FC236}">
                <a16:creationId xmlns:a16="http://schemas.microsoft.com/office/drawing/2014/main" id="{77EE491E-6A40-2277-E8CA-C1F065ABED74}"/>
              </a:ext>
            </a:extLst>
          </p:cNvPr>
          <p:cNvPicPr/>
          <p:nvPr/>
        </p:nvPicPr>
        <p:blipFill>
          <a:blip r:embed="rId2">
            <a:extLst>
              <a:ext uri="{28A0092B-C50C-407E-A947-70E740481C1C}">
                <a14:useLocalDpi xmlns:a14="http://schemas.microsoft.com/office/drawing/2010/main" val="0"/>
              </a:ext>
            </a:extLst>
          </a:blip>
          <a:srcRect t="8815" b="8815"/>
          <a:stretch/>
        </p:blipFill>
        <p:spPr>
          <a:xfrm>
            <a:off x="4393685" y="289941"/>
            <a:ext cx="2514875" cy="1362158"/>
          </a:xfrm>
          <a:prstGeom prst="rect">
            <a:avLst/>
          </a:prstGeom>
          <a:ln w="28575">
            <a:solidFill>
              <a:schemeClr val="bg2">
                <a:lumMod val="10000"/>
              </a:schemeClr>
            </a:solidFill>
          </a:ln>
        </p:spPr>
      </p:pic>
      <p:pic>
        <p:nvPicPr>
          <p:cNvPr id="22" name="Bildobjekt 21">
            <a:extLst>
              <a:ext uri="{FF2B5EF4-FFF2-40B4-BE49-F238E27FC236}">
                <a16:creationId xmlns:a16="http://schemas.microsoft.com/office/drawing/2014/main" id="{1A5A1583-AB80-7F2F-0E3A-D2CEE0FDDDBA}"/>
              </a:ext>
            </a:extLst>
          </p:cNvPr>
          <p:cNvPicPr/>
          <p:nvPr/>
        </p:nvPicPr>
        <p:blipFill rotWithShape="1">
          <a:blip r:embed="rId3">
            <a:extLst>
              <a:ext uri="{28A0092B-C50C-407E-A947-70E740481C1C}">
                <a14:useLocalDpi xmlns:a14="http://schemas.microsoft.com/office/drawing/2010/main" val="0"/>
              </a:ext>
            </a:extLst>
          </a:blip>
          <a:srcRect t="23214" b="23214"/>
          <a:stretch/>
        </p:blipFill>
        <p:spPr>
          <a:xfrm>
            <a:off x="906113" y="504432"/>
            <a:ext cx="2422876" cy="1710950"/>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sp>
        <p:nvSpPr>
          <p:cNvPr id="32" name="textruta 31">
            <a:extLst>
              <a:ext uri="{FF2B5EF4-FFF2-40B4-BE49-F238E27FC236}">
                <a16:creationId xmlns:a16="http://schemas.microsoft.com/office/drawing/2014/main" id="{F655248F-CD5C-38E8-1059-BE43FA9DC4BC}"/>
              </a:ext>
            </a:extLst>
          </p:cNvPr>
          <p:cNvSpPr txBox="1"/>
          <p:nvPr/>
        </p:nvSpPr>
        <p:spPr>
          <a:xfrm>
            <a:off x="199014" y="2584678"/>
            <a:ext cx="3411645" cy="1476815"/>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Koppla kretsar </a:t>
            </a:r>
            <a:r>
              <a:rPr lang="sv-SE" sz="1400" dirty="0">
                <a:latin typeface="Nexa Bold" panose="02000000000000000000" pitchFamily="50" charset="0"/>
                <a:ea typeface="Telge Light" panose="020B0404020203020204" pitchFamily="34" charset="0"/>
                <a:cs typeface="Times New Roman" panose="02020603050405020304" pitchFamily="18" charset="0"/>
              </a:rPr>
              <a:t>-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Trappkoppling (Plan 1)</a:t>
            </a:r>
          </a:p>
          <a:p>
            <a:pPr lvl="0">
              <a:lnSpc>
                <a:spcPct val="120000"/>
              </a:lnSpc>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Koppla in lampan och strömbrytarna så att du kan tända och släcka lampan oavsett vilken strömbrytare du använder.</a:t>
            </a:r>
          </a:p>
        </p:txBody>
      </p:sp>
      <p:sp>
        <p:nvSpPr>
          <p:cNvPr id="43" name="textruta 42">
            <a:extLst>
              <a:ext uri="{FF2B5EF4-FFF2-40B4-BE49-F238E27FC236}">
                <a16:creationId xmlns:a16="http://schemas.microsoft.com/office/drawing/2014/main" id="{A0A29237-8734-394D-89D9-BCEB8AD3AB03}"/>
              </a:ext>
            </a:extLst>
          </p:cNvPr>
          <p:cNvSpPr txBox="1"/>
          <p:nvPr/>
        </p:nvSpPr>
        <p:spPr>
          <a:xfrm>
            <a:off x="3934127" y="1835755"/>
            <a:ext cx="3473194" cy="3303468"/>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Generator-Motor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Se till att den röda sladden sitter i kontakten. Prova att veva på först den ena och sedan den andra veven. Vad händer?</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Koppla ur den röda sladden och prova att veva igen. Vad händer nu?</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En generator omvandlar rörelseenergi till elektrisk energi. En motor omvandlar energi (kemisk eller elektrisk) till rörelseenergi.</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Vilken är motor och vilken är generator?</a:t>
            </a:r>
          </a:p>
        </p:txBody>
      </p:sp>
      <p:sp>
        <p:nvSpPr>
          <p:cNvPr id="51" name="textruta 50">
            <a:extLst>
              <a:ext uri="{FF2B5EF4-FFF2-40B4-BE49-F238E27FC236}">
                <a16:creationId xmlns:a16="http://schemas.microsoft.com/office/drawing/2014/main" id="{0461FA9B-5D43-46AB-C656-A58FE7301537}"/>
              </a:ext>
            </a:extLst>
          </p:cNvPr>
          <p:cNvSpPr txBox="1"/>
          <p:nvPr/>
        </p:nvSpPr>
        <p:spPr>
          <a:xfrm>
            <a:off x="145816" y="7788935"/>
            <a:ext cx="3464843" cy="1590179"/>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Energicyklarna.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Cykla på cyklarna tills lamporna lyser eller andra föremål rör sig.</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Varifrån kommer elektriciteten som får lamporna att lysa och föremålen att röra på sig?</a:t>
            </a:r>
          </a:p>
        </p:txBody>
      </p:sp>
      <p:pic>
        <p:nvPicPr>
          <p:cNvPr id="62" name="Bildobjekt 61">
            <a:extLst>
              <a:ext uri="{FF2B5EF4-FFF2-40B4-BE49-F238E27FC236}">
                <a16:creationId xmlns:a16="http://schemas.microsoft.com/office/drawing/2014/main" id="{F5BEE56F-2730-C2C4-CA73-EB17364594B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797198" y="24967"/>
            <a:ext cx="1071432" cy="958931"/>
          </a:xfrm>
          <a:prstGeom prst="rect">
            <a:avLst/>
          </a:prstGeom>
        </p:spPr>
      </p:pic>
      <p:pic>
        <p:nvPicPr>
          <p:cNvPr id="65" name="Bildobjekt 64">
            <a:extLst>
              <a:ext uri="{FF2B5EF4-FFF2-40B4-BE49-F238E27FC236}">
                <a16:creationId xmlns:a16="http://schemas.microsoft.com/office/drawing/2014/main" id="{154315FE-5674-4E86-BBF4-1A607531F5A8}"/>
              </a:ext>
            </a:extLst>
          </p:cNvPr>
          <p:cNvPicPr/>
          <p:nvPr/>
        </p:nvPicPr>
        <p:blipFill>
          <a:blip r:embed="rId7">
            <a:extLst>
              <a:ext uri="{28A0092B-C50C-407E-A947-70E740481C1C}">
                <a14:useLocalDpi xmlns:a14="http://schemas.microsoft.com/office/drawing/2010/main" val="0"/>
              </a:ext>
            </a:extLst>
          </a:blip>
          <a:srcRect t="3724" b="3724"/>
          <a:stretch/>
        </p:blipFill>
        <p:spPr>
          <a:xfrm>
            <a:off x="724147" y="5850244"/>
            <a:ext cx="2540379" cy="1569395"/>
          </a:xfrm>
          <a:prstGeom prst="rect">
            <a:avLst/>
          </a:prstGeom>
          <a:ln w="28575">
            <a:solidFill>
              <a:schemeClr val="bg2">
                <a:lumMod val="10000"/>
              </a:schemeClr>
            </a:solidFill>
          </a:ln>
        </p:spPr>
      </p:pic>
      <p:sp>
        <p:nvSpPr>
          <p:cNvPr id="3" name="textruta 2">
            <a:extLst>
              <a:ext uri="{FF2B5EF4-FFF2-40B4-BE49-F238E27FC236}">
                <a16:creationId xmlns:a16="http://schemas.microsoft.com/office/drawing/2014/main" id="{86C2D78F-D03D-5EE9-2A5F-034D4F07B391}"/>
              </a:ext>
            </a:extLst>
          </p:cNvPr>
          <p:cNvSpPr txBox="1"/>
          <p:nvPr/>
        </p:nvSpPr>
        <p:spPr>
          <a:xfrm>
            <a:off x="3912273" y="7788606"/>
            <a:ext cx="3464843" cy="2021066"/>
          </a:xfrm>
          <a:prstGeom prst="rect">
            <a:avLst/>
          </a:prstGeom>
          <a:noFill/>
        </p:spPr>
        <p:txBody>
          <a:bodyPr wrap="square" rtlCol="0">
            <a:spAutoFit/>
          </a:bodyPr>
          <a:lstStyle/>
          <a:p>
            <a:pPr>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Hitta ett experiment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i utställningen som använder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elektricitet för att åstadkomma ljud, ljus eller rörelse</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Vad heter experimentet? Hur ser det ut? Vad kan du undersöka i experimentet?</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På vilket sätt används elektriciteten för att åstadkomma ljud, ljus eller rörelse?</a:t>
            </a:r>
          </a:p>
        </p:txBody>
      </p:sp>
      <p:pic>
        <p:nvPicPr>
          <p:cNvPr id="6" name="Bildobjekt 5">
            <a:extLst>
              <a:ext uri="{FF2B5EF4-FFF2-40B4-BE49-F238E27FC236}">
                <a16:creationId xmlns:a16="http://schemas.microsoft.com/office/drawing/2014/main" id="{AB618880-E42E-3583-F37B-AE25CD60BC1D}"/>
              </a:ext>
            </a:extLst>
          </p:cNvPr>
          <p:cNvPicPr/>
          <p:nvPr/>
        </p:nvPicPr>
        <p:blipFill>
          <a:blip r:embed="rId8">
            <a:extLst>
              <a:ext uri="{28A0092B-C50C-407E-A947-70E740481C1C}">
                <a14:useLocalDpi xmlns:a14="http://schemas.microsoft.com/office/drawing/2010/main" val="0"/>
              </a:ext>
            </a:extLst>
          </a:blip>
          <a:srcRect t="8456" b="8456"/>
          <a:stretch/>
        </p:blipFill>
        <p:spPr>
          <a:xfrm>
            <a:off x="4241800" y="5837380"/>
            <a:ext cx="2666760" cy="1581914"/>
          </a:xfrm>
          <a:prstGeom prst="rect">
            <a:avLst/>
          </a:prstGeom>
          <a:ln w="28575">
            <a:solidFill>
              <a:schemeClr val="bg2">
                <a:lumMod val="10000"/>
              </a:schemeClr>
            </a:solidFill>
          </a:ln>
        </p:spPr>
      </p:pic>
      <p:sp>
        <p:nvSpPr>
          <p:cNvPr id="23" name="textruta 22">
            <a:extLst>
              <a:ext uri="{FF2B5EF4-FFF2-40B4-BE49-F238E27FC236}">
                <a16:creationId xmlns:a16="http://schemas.microsoft.com/office/drawing/2014/main" id="{B43F2514-5809-7884-9748-50D0645E6193}"/>
              </a:ext>
            </a:extLst>
          </p:cNvPr>
          <p:cNvSpPr txBox="1"/>
          <p:nvPr/>
        </p:nvSpPr>
        <p:spPr>
          <a:xfrm>
            <a:off x="2521996" y="30955"/>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grpSp>
        <p:nvGrpSpPr>
          <p:cNvPr id="28" name="Grupp 27">
            <a:extLst>
              <a:ext uri="{FF2B5EF4-FFF2-40B4-BE49-F238E27FC236}">
                <a16:creationId xmlns:a16="http://schemas.microsoft.com/office/drawing/2014/main" id="{DFF05C54-A23B-3162-4593-688707C9B8FB}"/>
              </a:ext>
            </a:extLst>
          </p:cNvPr>
          <p:cNvGrpSpPr/>
          <p:nvPr/>
        </p:nvGrpSpPr>
        <p:grpSpPr>
          <a:xfrm>
            <a:off x="-331010" y="5345657"/>
            <a:ext cx="1530901" cy="1382291"/>
            <a:chOff x="-331010" y="5345657"/>
            <a:chExt cx="1530901" cy="1382291"/>
          </a:xfrm>
        </p:grpSpPr>
        <p:pic>
          <p:nvPicPr>
            <p:cNvPr id="29" name="Bildobjekt 28">
              <a:extLst>
                <a:ext uri="{FF2B5EF4-FFF2-40B4-BE49-F238E27FC236}">
                  <a16:creationId xmlns:a16="http://schemas.microsoft.com/office/drawing/2014/main" id="{5ED41D5F-4F14-1ABD-AB7A-B866223F905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30" name="Bildobjekt 29">
              <a:extLst>
                <a:ext uri="{FF2B5EF4-FFF2-40B4-BE49-F238E27FC236}">
                  <a16:creationId xmlns:a16="http://schemas.microsoft.com/office/drawing/2014/main" id="{B8BE6FE5-27F8-DBAC-5DD0-B8B62F6A5535}"/>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sp>
        <p:nvSpPr>
          <p:cNvPr id="31" name="textruta 30">
            <a:extLst>
              <a:ext uri="{FF2B5EF4-FFF2-40B4-BE49-F238E27FC236}">
                <a16:creationId xmlns:a16="http://schemas.microsoft.com/office/drawing/2014/main" id="{8F354B1A-21CA-5195-3821-A810F20DFCCC}"/>
              </a:ext>
            </a:extLst>
          </p:cNvPr>
          <p:cNvSpPr txBox="1"/>
          <p:nvPr/>
        </p:nvSpPr>
        <p:spPr>
          <a:xfrm>
            <a:off x="6353997" y="32871"/>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sp>
        <p:nvSpPr>
          <p:cNvPr id="33" name="textruta 32">
            <a:extLst>
              <a:ext uri="{FF2B5EF4-FFF2-40B4-BE49-F238E27FC236}">
                <a16:creationId xmlns:a16="http://schemas.microsoft.com/office/drawing/2014/main" id="{6539EF38-2C51-183C-0E2D-BDC99B9C0F44}"/>
              </a:ext>
            </a:extLst>
          </p:cNvPr>
          <p:cNvSpPr txBox="1"/>
          <p:nvPr/>
        </p:nvSpPr>
        <p:spPr>
          <a:xfrm>
            <a:off x="2521996" y="5411340"/>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sp>
        <p:nvSpPr>
          <p:cNvPr id="34" name="textruta 33">
            <a:extLst>
              <a:ext uri="{FF2B5EF4-FFF2-40B4-BE49-F238E27FC236}">
                <a16:creationId xmlns:a16="http://schemas.microsoft.com/office/drawing/2014/main" id="{E10C00E5-D7E7-CAEC-46D4-AF57DBAA0CFD}"/>
              </a:ext>
            </a:extLst>
          </p:cNvPr>
          <p:cNvSpPr txBox="1"/>
          <p:nvPr/>
        </p:nvSpPr>
        <p:spPr>
          <a:xfrm>
            <a:off x="6353997" y="5413611"/>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grpSp>
        <p:nvGrpSpPr>
          <p:cNvPr id="35" name="Grupp 34">
            <a:extLst>
              <a:ext uri="{FF2B5EF4-FFF2-40B4-BE49-F238E27FC236}">
                <a16:creationId xmlns:a16="http://schemas.microsoft.com/office/drawing/2014/main" id="{126B676A-EA02-5F6D-E8D9-E2457D7BDAEB}"/>
              </a:ext>
            </a:extLst>
          </p:cNvPr>
          <p:cNvGrpSpPr/>
          <p:nvPr/>
        </p:nvGrpSpPr>
        <p:grpSpPr>
          <a:xfrm>
            <a:off x="3424792" y="5416780"/>
            <a:ext cx="1530901" cy="1382291"/>
            <a:chOff x="-331010" y="5345657"/>
            <a:chExt cx="1530901" cy="1382291"/>
          </a:xfrm>
        </p:grpSpPr>
        <p:pic>
          <p:nvPicPr>
            <p:cNvPr id="36" name="Bildobjekt 35">
              <a:extLst>
                <a:ext uri="{FF2B5EF4-FFF2-40B4-BE49-F238E27FC236}">
                  <a16:creationId xmlns:a16="http://schemas.microsoft.com/office/drawing/2014/main" id="{87B2E916-FE53-A72B-7E25-B6DEF92FAFE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37" name="Bildobjekt 36">
              <a:extLst>
                <a:ext uri="{FF2B5EF4-FFF2-40B4-BE49-F238E27FC236}">
                  <a16:creationId xmlns:a16="http://schemas.microsoft.com/office/drawing/2014/main" id="{E7967692-8598-2982-3C5F-9061C6FD45B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grpSp>
        <p:nvGrpSpPr>
          <p:cNvPr id="38" name="Grupp 37">
            <a:extLst>
              <a:ext uri="{FF2B5EF4-FFF2-40B4-BE49-F238E27FC236}">
                <a16:creationId xmlns:a16="http://schemas.microsoft.com/office/drawing/2014/main" id="{16DB2F95-75B1-6496-7AC0-96CAEDCC9E90}"/>
              </a:ext>
            </a:extLst>
          </p:cNvPr>
          <p:cNvGrpSpPr/>
          <p:nvPr/>
        </p:nvGrpSpPr>
        <p:grpSpPr>
          <a:xfrm>
            <a:off x="-309589" y="38169"/>
            <a:ext cx="1530901" cy="1382291"/>
            <a:chOff x="-331010" y="5345657"/>
            <a:chExt cx="1530901" cy="1382291"/>
          </a:xfrm>
        </p:grpSpPr>
        <p:pic>
          <p:nvPicPr>
            <p:cNvPr id="39" name="Bildobjekt 38">
              <a:extLst>
                <a:ext uri="{FF2B5EF4-FFF2-40B4-BE49-F238E27FC236}">
                  <a16:creationId xmlns:a16="http://schemas.microsoft.com/office/drawing/2014/main" id="{8B5EA1D8-F921-67AF-5B1B-BA511DC9674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40" name="Bildobjekt 39">
              <a:extLst>
                <a:ext uri="{FF2B5EF4-FFF2-40B4-BE49-F238E27FC236}">
                  <a16:creationId xmlns:a16="http://schemas.microsoft.com/office/drawing/2014/main" id="{616D4348-3171-AC04-8B0F-5ED1D9E34966}"/>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grpSp>
        <p:nvGrpSpPr>
          <p:cNvPr id="41" name="Grupp 40">
            <a:extLst>
              <a:ext uri="{FF2B5EF4-FFF2-40B4-BE49-F238E27FC236}">
                <a16:creationId xmlns:a16="http://schemas.microsoft.com/office/drawing/2014/main" id="{7EB89995-11CF-A98B-65E3-2E55BC295A2B}"/>
              </a:ext>
            </a:extLst>
          </p:cNvPr>
          <p:cNvGrpSpPr/>
          <p:nvPr/>
        </p:nvGrpSpPr>
        <p:grpSpPr>
          <a:xfrm>
            <a:off x="3445111" y="34405"/>
            <a:ext cx="1530901" cy="1382291"/>
            <a:chOff x="-331010" y="5345657"/>
            <a:chExt cx="1530901" cy="1382291"/>
          </a:xfrm>
        </p:grpSpPr>
        <p:pic>
          <p:nvPicPr>
            <p:cNvPr id="44" name="Bildobjekt 43">
              <a:extLst>
                <a:ext uri="{FF2B5EF4-FFF2-40B4-BE49-F238E27FC236}">
                  <a16:creationId xmlns:a16="http://schemas.microsoft.com/office/drawing/2014/main" id="{91318200-639E-47B4-4C01-65485A8556C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45" name="Bildobjekt 44">
              <a:extLst>
                <a:ext uri="{FF2B5EF4-FFF2-40B4-BE49-F238E27FC236}">
                  <a16:creationId xmlns:a16="http://schemas.microsoft.com/office/drawing/2014/main" id="{DA57536A-D4B3-A8E2-EDAB-891667D0A0C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spTree>
    <p:extLst>
      <p:ext uri="{BB962C8B-B14F-4D97-AF65-F5344CB8AC3E}">
        <p14:creationId xmlns:p14="http://schemas.microsoft.com/office/powerpoint/2010/main" val="2922963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 name="Bildobjekt 45">
            <a:extLst>
              <a:ext uri="{FF2B5EF4-FFF2-40B4-BE49-F238E27FC236}">
                <a16:creationId xmlns:a16="http://schemas.microsoft.com/office/drawing/2014/main" id="{BDEB90BA-F23F-3E2F-5368-20112E8172DA}"/>
              </a:ext>
            </a:extLst>
          </p:cNvPr>
          <p:cNvPicPr/>
          <p:nvPr/>
        </p:nvPicPr>
        <p:blipFill>
          <a:blip r:embed="rId2" cstate="print">
            <a:extLst>
              <a:ext uri="{28A0092B-C50C-407E-A947-70E740481C1C}">
                <a14:useLocalDpi xmlns:a14="http://schemas.microsoft.com/office/drawing/2010/main"/>
              </a:ext>
            </a:extLst>
          </a:blip>
          <a:srcRect/>
          <a:stretch/>
        </p:blipFill>
        <p:spPr>
          <a:xfrm>
            <a:off x="787400" y="488029"/>
            <a:ext cx="2222500" cy="1592740"/>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sp>
        <p:nvSpPr>
          <p:cNvPr id="53" name="textruta 52">
            <a:extLst>
              <a:ext uri="{FF2B5EF4-FFF2-40B4-BE49-F238E27FC236}">
                <a16:creationId xmlns:a16="http://schemas.microsoft.com/office/drawing/2014/main" id="{39F096C5-4585-9AFB-4BF7-9A0CC2CBD141}"/>
              </a:ext>
            </a:extLst>
          </p:cNvPr>
          <p:cNvSpPr txBox="1"/>
          <p:nvPr/>
        </p:nvSpPr>
        <p:spPr>
          <a:xfrm>
            <a:off x="318284" y="2277047"/>
            <a:ext cx="3385453" cy="307777"/>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a:t>
            </a:r>
          </a:p>
        </p:txBody>
      </p:sp>
      <p:sp>
        <p:nvSpPr>
          <p:cNvPr id="2" name="textruta 1">
            <a:extLst>
              <a:ext uri="{FF2B5EF4-FFF2-40B4-BE49-F238E27FC236}">
                <a16:creationId xmlns:a16="http://schemas.microsoft.com/office/drawing/2014/main" id="{DE58729A-E78C-05D6-4FDE-FB91DA3C1D69}"/>
              </a:ext>
            </a:extLst>
          </p:cNvPr>
          <p:cNvSpPr txBox="1"/>
          <p:nvPr/>
        </p:nvSpPr>
        <p:spPr>
          <a:xfrm>
            <a:off x="236281" y="2342775"/>
            <a:ext cx="3355095" cy="245195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Lastbilshytten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Ett stort och tungt fordon behöver mer energi för att kunna köra runt än ett lättare. Varför tror du att det är så? </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Nästan alla saker har någon gång transporterats med lastbil. Transporter är en stor del av energiförbrukningen i världen. Vad kan vi göra för att minska den?</a:t>
            </a:r>
          </a:p>
        </p:txBody>
      </p:sp>
      <p:pic>
        <p:nvPicPr>
          <p:cNvPr id="3" name="Bildobjekt 2">
            <a:extLst>
              <a:ext uri="{FF2B5EF4-FFF2-40B4-BE49-F238E27FC236}">
                <a16:creationId xmlns:a16="http://schemas.microsoft.com/office/drawing/2014/main" id="{800039D2-3DB7-8737-96E5-2CCCD86FCEA3}"/>
              </a:ext>
            </a:extLst>
          </p:cNvPr>
          <p:cNvPicPr/>
          <p:nvPr/>
        </p:nvPicPr>
        <p:blipFill>
          <a:blip r:embed="rId4">
            <a:extLst>
              <a:ext uri="{28A0092B-C50C-407E-A947-70E740481C1C}">
                <a14:useLocalDpi xmlns:a14="http://schemas.microsoft.com/office/drawing/2010/main" val="0"/>
              </a:ext>
            </a:extLst>
          </a:blip>
          <a:srcRect t="6123" b="6123"/>
          <a:stretch/>
        </p:blipFill>
        <p:spPr>
          <a:xfrm>
            <a:off x="4299284" y="484250"/>
            <a:ext cx="2472991" cy="1662260"/>
          </a:xfrm>
          <a:prstGeom prst="rect">
            <a:avLst/>
          </a:prstGeom>
          <a:ln w="28575">
            <a:solidFill>
              <a:schemeClr val="bg2">
                <a:lumMod val="10000"/>
              </a:schemeClr>
            </a:solidFill>
          </a:ln>
        </p:spPr>
      </p:pic>
      <p:sp>
        <p:nvSpPr>
          <p:cNvPr id="6" name="textruta 5">
            <a:extLst>
              <a:ext uri="{FF2B5EF4-FFF2-40B4-BE49-F238E27FC236}">
                <a16:creationId xmlns:a16="http://schemas.microsoft.com/office/drawing/2014/main" id="{68D7ADAD-528C-FB1C-87B2-F6BB87D32ECB}"/>
              </a:ext>
            </a:extLst>
          </p:cNvPr>
          <p:cNvSpPr txBox="1"/>
          <p:nvPr/>
        </p:nvSpPr>
        <p:spPr>
          <a:xfrm>
            <a:off x="4031134" y="2479590"/>
            <a:ext cx="3385453" cy="180562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Radioparabolerna (plan 1-2</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Sätt örat mot ringen framför parabolen. Vad hör du? Varifrån kommer ljudet?</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Vilka energiomvandlingar sker när du använder experimentet? Använd begreppen elektricitet, ljud, ljudvågor.</a:t>
            </a:r>
          </a:p>
        </p:txBody>
      </p:sp>
      <p:pic>
        <p:nvPicPr>
          <p:cNvPr id="7" name="Bildobjekt 6">
            <a:extLst>
              <a:ext uri="{FF2B5EF4-FFF2-40B4-BE49-F238E27FC236}">
                <a16:creationId xmlns:a16="http://schemas.microsoft.com/office/drawing/2014/main" id="{64F9CB08-1338-F1F4-51B1-0A25D77D892B}"/>
              </a:ext>
            </a:extLst>
          </p:cNvPr>
          <p:cNvPicPr/>
          <p:nvPr/>
        </p:nvPicPr>
        <p:blipFill>
          <a:blip r:embed="rId5">
            <a:extLst>
              <a:ext uri="{28A0092B-C50C-407E-A947-70E740481C1C}">
                <a14:useLocalDpi xmlns:a14="http://schemas.microsoft.com/office/drawing/2010/main" val="0"/>
              </a:ext>
            </a:extLst>
          </a:blip>
          <a:srcRect t="8891" b="8891"/>
          <a:stretch/>
        </p:blipFill>
        <p:spPr>
          <a:xfrm>
            <a:off x="626417" y="5887930"/>
            <a:ext cx="2540379" cy="1569395"/>
          </a:xfrm>
          <a:prstGeom prst="rect">
            <a:avLst/>
          </a:prstGeom>
          <a:ln w="28575">
            <a:solidFill>
              <a:schemeClr val="bg2">
                <a:lumMod val="10000"/>
              </a:schemeClr>
            </a:solidFill>
          </a:ln>
        </p:spPr>
      </p:pic>
      <p:sp>
        <p:nvSpPr>
          <p:cNvPr id="10" name="textruta 9">
            <a:extLst>
              <a:ext uri="{FF2B5EF4-FFF2-40B4-BE49-F238E27FC236}">
                <a16:creationId xmlns:a16="http://schemas.microsoft.com/office/drawing/2014/main" id="{345BEF61-F0FB-C029-6B24-7125757B1F89}"/>
              </a:ext>
            </a:extLst>
          </p:cNvPr>
          <p:cNvSpPr txBox="1"/>
          <p:nvPr/>
        </p:nvSpPr>
        <p:spPr>
          <a:xfrm>
            <a:off x="206548" y="7869145"/>
            <a:ext cx="3389958" cy="2236510"/>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Värmekameran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Ställ dig framför kameran. Beskriv hur du ser ut på bilden på väggen? Vad kan bilden berätta? Prova att skrapa din fot mot mattan tills du ser en färgskillnad på skärmen. Varför ändras färgen?</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Vad tror du man kan använda en värmekamera till?</a:t>
            </a:r>
          </a:p>
        </p:txBody>
      </p:sp>
      <p:pic>
        <p:nvPicPr>
          <p:cNvPr id="11" name="Bildobjekt 10">
            <a:extLst>
              <a:ext uri="{FF2B5EF4-FFF2-40B4-BE49-F238E27FC236}">
                <a16:creationId xmlns:a16="http://schemas.microsoft.com/office/drawing/2014/main" id="{0C02FF94-7B0B-19A2-DECE-5FA5CCC6B14D}"/>
              </a:ext>
            </a:extLst>
          </p:cNvPr>
          <p:cNvPicPr/>
          <p:nvPr/>
        </p:nvPicPr>
        <p:blipFill>
          <a:blip r:embed="rId6">
            <a:extLst>
              <a:ext uri="{28A0092B-C50C-407E-A947-70E740481C1C}">
                <a14:useLocalDpi xmlns:a14="http://schemas.microsoft.com/office/drawing/2010/main" val="0"/>
              </a:ext>
            </a:extLst>
          </a:blip>
          <a:srcRect t="20720" b="20720"/>
          <a:stretch/>
        </p:blipFill>
        <p:spPr>
          <a:xfrm>
            <a:off x="4507311" y="5866540"/>
            <a:ext cx="2079762" cy="1623891"/>
          </a:xfrm>
          <a:prstGeom prst="rect">
            <a:avLst/>
          </a:prstGeom>
          <a:ln w="28575">
            <a:solidFill>
              <a:schemeClr val="bg2">
                <a:lumMod val="10000"/>
              </a:schemeClr>
            </a:solidFill>
          </a:ln>
        </p:spPr>
      </p:pic>
      <p:sp>
        <p:nvSpPr>
          <p:cNvPr id="12" name="textruta 11">
            <a:extLst>
              <a:ext uri="{FF2B5EF4-FFF2-40B4-BE49-F238E27FC236}">
                <a16:creationId xmlns:a16="http://schemas.microsoft.com/office/drawing/2014/main" id="{4E12E2C6-FDB0-8F78-CB97-55D436BD77B4}"/>
              </a:ext>
            </a:extLst>
          </p:cNvPr>
          <p:cNvSpPr txBox="1"/>
          <p:nvPr/>
        </p:nvSpPr>
        <p:spPr>
          <a:xfrm>
            <a:off x="3939524" y="7853695"/>
            <a:ext cx="3442096" cy="2021066"/>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Skovelhjulet (Plan 2).</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Pumpa fram vatten så att hjulet börjar att snurra. Vilka energiomvandlingar sker? Använd begreppen, kemisk energi, lägesenergi, rörelseenergi</a:t>
            </a:r>
            <a:r>
              <a:rPr lang="sv-SE" sz="1400" dirty="0">
                <a:latin typeface="Nexa Light" panose="02000000000000000000" pitchFamily="50" charset="0"/>
                <a:ea typeface="Telge Light" panose="020B0404020203020204" pitchFamily="34" charset="0"/>
                <a:cs typeface="Times New Roman" panose="02020603050405020304" pitchFamily="18" charset="0"/>
              </a:rPr>
              <a:t>.</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De flesta äldre industrisamhällena ligger nära vatten. Varför tror du att det är så?</a:t>
            </a:r>
          </a:p>
        </p:txBody>
      </p:sp>
      <p:sp>
        <p:nvSpPr>
          <p:cNvPr id="13" name="textruta 12">
            <a:extLst>
              <a:ext uri="{FF2B5EF4-FFF2-40B4-BE49-F238E27FC236}">
                <a16:creationId xmlns:a16="http://schemas.microsoft.com/office/drawing/2014/main" id="{411BDFBF-03FE-8380-DAC4-7EFACAF21E99}"/>
              </a:ext>
            </a:extLst>
          </p:cNvPr>
          <p:cNvSpPr txBox="1"/>
          <p:nvPr/>
        </p:nvSpPr>
        <p:spPr>
          <a:xfrm>
            <a:off x="2521996" y="30955"/>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grpSp>
        <p:nvGrpSpPr>
          <p:cNvPr id="14" name="Grupp 13">
            <a:extLst>
              <a:ext uri="{FF2B5EF4-FFF2-40B4-BE49-F238E27FC236}">
                <a16:creationId xmlns:a16="http://schemas.microsoft.com/office/drawing/2014/main" id="{BB68AD70-36BF-7655-3D0A-C2858C147468}"/>
              </a:ext>
            </a:extLst>
          </p:cNvPr>
          <p:cNvGrpSpPr/>
          <p:nvPr/>
        </p:nvGrpSpPr>
        <p:grpSpPr>
          <a:xfrm>
            <a:off x="-331010" y="5345657"/>
            <a:ext cx="1530901" cy="1382291"/>
            <a:chOff x="-331010" y="5345657"/>
            <a:chExt cx="1530901" cy="1382291"/>
          </a:xfrm>
        </p:grpSpPr>
        <p:pic>
          <p:nvPicPr>
            <p:cNvPr id="15" name="Bildobjekt 14">
              <a:extLst>
                <a:ext uri="{FF2B5EF4-FFF2-40B4-BE49-F238E27FC236}">
                  <a16:creationId xmlns:a16="http://schemas.microsoft.com/office/drawing/2014/main" id="{595176BF-7B8A-6F55-F142-210C3C0AB7A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16" name="Bildobjekt 15">
              <a:extLst>
                <a:ext uri="{FF2B5EF4-FFF2-40B4-BE49-F238E27FC236}">
                  <a16:creationId xmlns:a16="http://schemas.microsoft.com/office/drawing/2014/main" id="{1C659E23-4CC7-C994-9639-934EBCCDB18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sp>
        <p:nvSpPr>
          <p:cNvPr id="17" name="textruta 16">
            <a:extLst>
              <a:ext uri="{FF2B5EF4-FFF2-40B4-BE49-F238E27FC236}">
                <a16:creationId xmlns:a16="http://schemas.microsoft.com/office/drawing/2014/main" id="{61BA863C-03BE-36C9-B492-481CC73635CB}"/>
              </a:ext>
            </a:extLst>
          </p:cNvPr>
          <p:cNvSpPr txBox="1"/>
          <p:nvPr/>
        </p:nvSpPr>
        <p:spPr>
          <a:xfrm>
            <a:off x="6353997" y="32871"/>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sp>
        <p:nvSpPr>
          <p:cNvPr id="18" name="textruta 17">
            <a:extLst>
              <a:ext uri="{FF2B5EF4-FFF2-40B4-BE49-F238E27FC236}">
                <a16:creationId xmlns:a16="http://schemas.microsoft.com/office/drawing/2014/main" id="{70CD912D-340F-4380-F4EC-E69068C8BF18}"/>
              </a:ext>
            </a:extLst>
          </p:cNvPr>
          <p:cNvSpPr txBox="1"/>
          <p:nvPr/>
        </p:nvSpPr>
        <p:spPr>
          <a:xfrm>
            <a:off x="2521996" y="5411340"/>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sp>
        <p:nvSpPr>
          <p:cNvPr id="19" name="textruta 18">
            <a:extLst>
              <a:ext uri="{FF2B5EF4-FFF2-40B4-BE49-F238E27FC236}">
                <a16:creationId xmlns:a16="http://schemas.microsoft.com/office/drawing/2014/main" id="{5D13B90C-A0B9-0BC9-C850-CFD051F79D28}"/>
              </a:ext>
            </a:extLst>
          </p:cNvPr>
          <p:cNvSpPr txBox="1"/>
          <p:nvPr/>
        </p:nvSpPr>
        <p:spPr>
          <a:xfrm>
            <a:off x="6353997" y="5413611"/>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grpSp>
        <p:nvGrpSpPr>
          <p:cNvPr id="20" name="Grupp 19">
            <a:extLst>
              <a:ext uri="{FF2B5EF4-FFF2-40B4-BE49-F238E27FC236}">
                <a16:creationId xmlns:a16="http://schemas.microsoft.com/office/drawing/2014/main" id="{6E6FC644-7BC5-2FAC-D407-A9CBFF4244F6}"/>
              </a:ext>
            </a:extLst>
          </p:cNvPr>
          <p:cNvGrpSpPr/>
          <p:nvPr/>
        </p:nvGrpSpPr>
        <p:grpSpPr>
          <a:xfrm>
            <a:off x="3424792" y="5416780"/>
            <a:ext cx="1530901" cy="1382291"/>
            <a:chOff x="-331010" y="5345657"/>
            <a:chExt cx="1530901" cy="1382291"/>
          </a:xfrm>
        </p:grpSpPr>
        <p:pic>
          <p:nvPicPr>
            <p:cNvPr id="21" name="Bildobjekt 20">
              <a:extLst>
                <a:ext uri="{FF2B5EF4-FFF2-40B4-BE49-F238E27FC236}">
                  <a16:creationId xmlns:a16="http://schemas.microsoft.com/office/drawing/2014/main" id="{7B300B34-EE9B-CDDB-5AC1-FC394CDD328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22" name="Bildobjekt 21">
              <a:extLst>
                <a:ext uri="{FF2B5EF4-FFF2-40B4-BE49-F238E27FC236}">
                  <a16:creationId xmlns:a16="http://schemas.microsoft.com/office/drawing/2014/main" id="{1F9D6C78-8FBD-12AD-4D69-1457F932734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grpSp>
        <p:nvGrpSpPr>
          <p:cNvPr id="23" name="Grupp 22">
            <a:extLst>
              <a:ext uri="{FF2B5EF4-FFF2-40B4-BE49-F238E27FC236}">
                <a16:creationId xmlns:a16="http://schemas.microsoft.com/office/drawing/2014/main" id="{8C73FB29-7F8C-2437-361F-AE1BBC1B82F0}"/>
              </a:ext>
            </a:extLst>
          </p:cNvPr>
          <p:cNvGrpSpPr/>
          <p:nvPr/>
        </p:nvGrpSpPr>
        <p:grpSpPr>
          <a:xfrm>
            <a:off x="-309589" y="38169"/>
            <a:ext cx="1530901" cy="1382291"/>
            <a:chOff x="-331010" y="5345657"/>
            <a:chExt cx="1530901" cy="1382291"/>
          </a:xfrm>
        </p:grpSpPr>
        <p:pic>
          <p:nvPicPr>
            <p:cNvPr id="28" name="Bildobjekt 27">
              <a:extLst>
                <a:ext uri="{FF2B5EF4-FFF2-40B4-BE49-F238E27FC236}">
                  <a16:creationId xmlns:a16="http://schemas.microsoft.com/office/drawing/2014/main" id="{682B6BD7-64D3-C936-C5FB-FC4B572F750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29" name="Bildobjekt 28">
              <a:extLst>
                <a:ext uri="{FF2B5EF4-FFF2-40B4-BE49-F238E27FC236}">
                  <a16:creationId xmlns:a16="http://schemas.microsoft.com/office/drawing/2014/main" id="{2F38157E-6CF1-3E8B-B3C3-D28F3607885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grpSp>
        <p:nvGrpSpPr>
          <p:cNvPr id="30" name="Grupp 29">
            <a:extLst>
              <a:ext uri="{FF2B5EF4-FFF2-40B4-BE49-F238E27FC236}">
                <a16:creationId xmlns:a16="http://schemas.microsoft.com/office/drawing/2014/main" id="{EDE682F7-E842-F9D1-8290-B6C7977DB456}"/>
              </a:ext>
            </a:extLst>
          </p:cNvPr>
          <p:cNvGrpSpPr/>
          <p:nvPr/>
        </p:nvGrpSpPr>
        <p:grpSpPr>
          <a:xfrm>
            <a:off x="3445111" y="34405"/>
            <a:ext cx="1530901" cy="1382291"/>
            <a:chOff x="-331010" y="5345657"/>
            <a:chExt cx="1530901" cy="1382291"/>
          </a:xfrm>
        </p:grpSpPr>
        <p:pic>
          <p:nvPicPr>
            <p:cNvPr id="31" name="Bildobjekt 30">
              <a:extLst>
                <a:ext uri="{FF2B5EF4-FFF2-40B4-BE49-F238E27FC236}">
                  <a16:creationId xmlns:a16="http://schemas.microsoft.com/office/drawing/2014/main" id="{0092DFC8-9D9A-6CC5-C031-DBD53259AF5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32" name="Bildobjekt 31">
              <a:extLst>
                <a:ext uri="{FF2B5EF4-FFF2-40B4-BE49-F238E27FC236}">
                  <a16:creationId xmlns:a16="http://schemas.microsoft.com/office/drawing/2014/main" id="{3AFBFB9D-5E52-9116-B128-5886586D33E0}"/>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spTree>
    <p:extLst>
      <p:ext uri="{BB962C8B-B14F-4D97-AF65-F5344CB8AC3E}">
        <p14:creationId xmlns:p14="http://schemas.microsoft.com/office/powerpoint/2010/main" val="190471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pic>
        <p:nvPicPr>
          <p:cNvPr id="7" name="Bildobjekt 6">
            <a:extLst>
              <a:ext uri="{FF2B5EF4-FFF2-40B4-BE49-F238E27FC236}">
                <a16:creationId xmlns:a16="http://schemas.microsoft.com/office/drawing/2014/main" id="{1EF7395A-592E-6C8B-5C89-F1B54F886FFB}"/>
              </a:ext>
            </a:extLst>
          </p:cNvPr>
          <p:cNvPicPr/>
          <p:nvPr/>
        </p:nvPicPr>
        <p:blipFill>
          <a:blip r:embed="rId3">
            <a:extLst>
              <a:ext uri="{28A0092B-C50C-407E-A947-70E740481C1C}">
                <a14:useLocalDpi xmlns:a14="http://schemas.microsoft.com/office/drawing/2010/main" val="0"/>
              </a:ext>
            </a:extLst>
          </a:blip>
          <a:srcRect t="6008" b="6008"/>
          <a:stretch/>
        </p:blipFill>
        <p:spPr>
          <a:xfrm>
            <a:off x="656097" y="678424"/>
            <a:ext cx="2444279" cy="1727772"/>
          </a:xfrm>
          <a:prstGeom prst="rect">
            <a:avLst/>
          </a:prstGeom>
          <a:ln w="28575">
            <a:solidFill>
              <a:schemeClr val="bg2">
                <a:lumMod val="10000"/>
              </a:schemeClr>
            </a:solidFill>
          </a:ln>
        </p:spPr>
      </p:pic>
      <p:sp>
        <p:nvSpPr>
          <p:cNvPr id="10" name="textruta 9">
            <a:extLst>
              <a:ext uri="{FF2B5EF4-FFF2-40B4-BE49-F238E27FC236}">
                <a16:creationId xmlns:a16="http://schemas.microsoft.com/office/drawing/2014/main" id="{AE971D19-179F-B215-B13A-2494E67983F2}"/>
              </a:ext>
            </a:extLst>
          </p:cNvPr>
          <p:cNvSpPr txBox="1"/>
          <p:nvPr/>
        </p:nvSpPr>
        <p:spPr>
          <a:xfrm>
            <a:off x="245197" y="2779452"/>
            <a:ext cx="3385452" cy="180562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Långa bollbanan (Plan 2).</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Ta en biljardboll och släpp i väg i långa bollbanan. Följ bollens väg. </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Vilka energiomvandlingar sker när du använder experimentet? Använd begreppen ljud, lägesenergi och rörelseenergi.</a:t>
            </a:r>
          </a:p>
        </p:txBody>
      </p:sp>
      <p:pic>
        <p:nvPicPr>
          <p:cNvPr id="11" name="Bildobjekt 10">
            <a:extLst>
              <a:ext uri="{FF2B5EF4-FFF2-40B4-BE49-F238E27FC236}">
                <a16:creationId xmlns:a16="http://schemas.microsoft.com/office/drawing/2014/main" id="{212ED08E-1B33-6BB2-DD6B-B3E10EBA0A27}"/>
              </a:ext>
            </a:extLst>
          </p:cNvPr>
          <p:cNvPicPr/>
          <p:nvPr/>
        </p:nvPicPr>
        <p:blipFill>
          <a:blip r:embed="rId4">
            <a:extLst>
              <a:ext uri="{28A0092B-C50C-407E-A947-70E740481C1C}">
                <a14:useLocalDpi xmlns:a14="http://schemas.microsoft.com/office/drawing/2010/main" val="0"/>
              </a:ext>
            </a:extLst>
          </a:blip>
          <a:srcRect/>
          <a:stretch/>
        </p:blipFill>
        <p:spPr>
          <a:xfrm>
            <a:off x="4323244" y="687618"/>
            <a:ext cx="2447896" cy="1621731"/>
          </a:xfrm>
          <a:prstGeom prst="rect">
            <a:avLst/>
          </a:prstGeom>
          <a:ln w="28575">
            <a:solidFill>
              <a:schemeClr val="bg2">
                <a:lumMod val="10000"/>
              </a:schemeClr>
            </a:solidFill>
          </a:ln>
        </p:spPr>
      </p:pic>
      <p:sp>
        <p:nvSpPr>
          <p:cNvPr id="12" name="textruta 11">
            <a:extLst>
              <a:ext uri="{FF2B5EF4-FFF2-40B4-BE49-F238E27FC236}">
                <a16:creationId xmlns:a16="http://schemas.microsoft.com/office/drawing/2014/main" id="{08C59170-8CA9-71EB-3F83-5907A3A8670F}"/>
              </a:ext>
            </a:extLst>
          </p:cNvPr>
          <p:cNvSpPr txBox="1"/>
          <p:nvPr/>
        </p:nvSpPr>
        <p:spPr>
          <a:xfrm>
            <a:off x="4011655" y="2732606"/>
            <a:ext cx="3302824" cy="2021066"/>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Slutet ekosystem (Plan 2).</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Titta på det slutna ekosystemet. Vilken energikälla använder växterna i experimentet för sin fotosyntes? </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Vilka energiomvandlingar sker? Använd begreppen elektrisk energi, kemisk energi, strålningsenergi (ljus) och värme.</a:t>
            </a:r>
          </a:p>
        </p:txBody>
      </p:sp>
      <p:pic>
        <p:nvPicPr>
          <p:cNvPr id="13" name="Bildobjekt 12">
            <a:extLst>
              <a:ext uri="{FF2B5EF4-FFF2-40B4-BE49-F238E27FC236}">
                <a16:creationId xmlns:a16="http://schemas.microsoft.com/office/drawing/2014/main" id="{EDFC6202-D40D-61B9-15AB-C46304A63B81}"/>
              </a:ext>
            </a:extLst>
          </p:cNvPr>
          <p:cNvPicPr/>
          <p:nvPr/>
        </p:nvPicPr>
        <p:blipFill>
          <a:blip r:embed="rId5">
            <a:extLst>
              <a:ext uri="{28A0092B-C50C-407E-A947-70E740481C1C}">
                <a14:useLocalDpi xmlns:a14="http://schemas.microsoft.com/office/drawing/2010/main" val="0"/>
              </a:ext>
            </a:extLst>
          </a:blip>
          <a:srcRect t="4664" b="4664"/>
          <a:stretch/>
        </p:blipFill>
        <p:spPr>
          <a:xfrm>
            <a:off x="656097" y="5639775"/>
            <a:ext cx="2444279" cy="1573204"/>
          </a:xfrm>
          <a:prstGeom prst="rect">
            <a:avLst/>
          </a:prstGeom>
          <a:ln w="28575">
            <a:solidFill>
              <a:schemeClr val="bg2">
                <a:lumMod val="10000"/>
              </a:schemeClr>
            </a:solidFill>
          </a:ln>
        </p:spPr>
      </p:pic>
      <p:sp>
        <p:nvSpPr>
          <p:cNvPr id="14" name="textruta 13">
            <a:extLst>
              <a:ext uri="{FF2B5EF4-FFF2-40B4-BE49-F238E27FC236}">
                <a16:creationId xmlns:a16="http://schemas.microsoft.com/office/drawing/2014/main" id="{48469A12-F413-4CE3-400B-BAC9EFF5875B}"/>
              </a:ext>
            </a:extLst>
          </p:cNvPr>
          <p:cNvSpPr txBox="1"/>
          <p:nvPr/>
        </p:nvSpPr>
        <p:spPr>
          <a:xfrm>
            <a:off x="152354" y="7336295"/>
            <a:ext cx="3587231" cy="2769989"/>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Koppla kretsar – Solenergi (Plan 1)</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Få snurrorna att snurra md hjälp av lamporna och solceller.</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Koppla in en eller två solceller med en eller två svartgula snurror. Tänd lamporna med den svarta knappen. Ändra ljusstyrkan med den röda knappen.</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Undersök hur snurrorna rör sig beroende på hur många solceller du använder eller hur starkt lamporna lyser.</a:t>
            </a:r>
            <a:endParaRPr lang="sv-SE" sz="1100" dirty="0">
              <a:effectLst/>
              <a:latin typeface="Nexa Light" panose="02000000000000000000" pitchFamily="50" charset="0"/>
              <a:ea typeface="Telge Light" panose="020B0404020203020204" pitchFamily="34" charset="0"/>
              <a:cs typeface="Times New Roman" panose="02020603050405020304" pitchFamily="18" charset="0"/>
            </a:endParaRPr>
          </a:p>
        </p:txBody>
      </p:sp>
      <p:pic>
        <p:nvPicPr>
          <p:cNvPr id="15" name="Bildobjekt 14">
            <a:extLst>
              <a:ext uri="{FF2B5EF4-FFF2-40B4-BE49-F238E27FC236}">
                <a16:creationId xmlns:a16="http://schemas.microsoft.com/office/drawing/2014/main" id="{37B21F2F-7287-1023-9D28-BAEBCBD7389A}"/>
              </a:ext>
            </a:extLst>
          </p:cNvPr>
          <p:cNvPicPr/>
          <p:nvPr/>
        </p:nvPicPr>
        <p:blipFill>
          <a:blip r:embed="rId6">
            <a:extLst>
              <a:ext uri="{28A0092B-C50C-407E-A947-70E740481C1C}">
                <a14:useLocalDpi xmlns:a14="http://schemas.microsoft.com/office/drawing/2010/main" val="0"/>
              </a:ext>
            </a:extLst>
          </a:blip>
          <a:srcRect t="7663" b="7663"/>
          <a:stretch/>
        </p:blipFill>
        <p:spPr>
          <a:xfrm>
            <a:off x="4289632" y="5631755"/>
            <a:ext cx="2444279" cy="1573204"/>
          </a:xfrm>
          <a:prstGeom prst="rect">
            <a:avLst/>
          </a:prstGeom>
          <a:ln w="28575">
            <a:solidFill>
              <a:schemeClr val="bg2">
                <a:lumMod val="10000"/>
              </a:schemeClr>
            </a:solidFill>
          </a:ln>
        </p:spPr>
      </p:pic>
      <p:sp>
        <p:nvSpPr>
          <p:cNvPr id="16" name="textruta 15">
            <a:extLst>
              <a:ext uri="{FF2B5EF4-FFF2-40B4-BE49-F238E27FC236}">
                <a16:creationId xmlns:a16="http://schemas.microsoft.com/office/drawing/2014/main" id="{04CD296A-2F76-FC7A-D239-AF9632D3C02C}"/>
              </a:ext>
            </a:extLst>
          </p:cNvPr>
          <p:cNvSpPr txBox="1"/>
          <p:nvPr/>
        </p:nvSpPr>
        <p:spPr>
          <a:xfrm>
            <a:off x="3987668" y="7328275"/>
            <a:ext cx="3385452" cy="298543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Koppla kretsar – Vindkraft </a:t>
            </a:r>
            <a:br>
              <a:rPr lang="sv-SE" sz="1400" dirty="0">
                <a:effectLst/>
                <a:latin typeface="Nexa Bold" panose="02000000000000000000" pitchFamily="50" charset="0"/>
                <a:ea typeface="Telge Light" panose="020B0404020203020204" pitchFamily="34" charset="0"/>
                <a:cs typeface="Times New Roman" panose="02020603050405020304" pitchFamily="18" charset="0"/>
              </a:rPr>
            </a:br>
            <a:r>
              <a:rPr lang="sv-SE" sz="1400" dirty="0">
                <a:effectLst/>
                <a:latin typeface="Nexa Bold" panose="02000000000000000000" pitchFamily="50" charset="0"/>
                <a:ea typeface="Telge Light" panose="020B0404020203020204" pitchFamily="34" charset="0"/>
                <a:cs typeface="Times New Roman" panose="02020603050405020304" pitchFamily="18" charset="0"/>
              </a:rPr>
              <a:t>(Plan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Få lamporna att lysa med hjälp av vindkraft.</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Koppla in en eller två fläktar med en eller två glödlampor. Starta fläkten med den svarta knappen. Ändra vindstyrkan med den röda knappen.</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Undersök hur lamporna lyser beroende på hur många vindkraftverk du har eller hur mycket</a:t>
            </a:r>
            <a:br>
              <a:rPr lang="sv-SE" sz="1400" dirty="0">
                <a:effectLst/>
                <a:latin typeface="Nexa Light" panose="02000000000000000000" pitchFamily="50" charset="0"/>
                <a:ea typeface="Telge Light" panose="020B0404020203020204" pitchFamily="34" charset="0"/>
                <a:cs typeface="Times New Roman" panose="02020603050405020304" pitchFamily="18" charset="0"/>
              </a:rPr>
            </a:br>
            <a:r>
              <a:rPr lang="sv-SE" sz="1400" dirty="0">
                <a:effectLst/>
                <a:latin typeface="Nexa Light" panose="02000000000000000000" pitchFamily="50" charset="0"/>
                <a:ea typeface="Telge Light" panose="020B0404020203020204" pitchFamily="34" charset="0"/>
                <a:cs typeface="Times New Roman" panose="02020603050405020304" pitchFamily="18" charset="0"/>
              </a:rPr>
              <a:t>det blåser.</a:t>
            </a:r>
            <a:endParaRPr lang="sv-SE" sz="1100" dirty="0">
              <a:effectLst/>
              <a:latin typeface="Nexa Light" panose="02000000000000000000" pitchFamily="50" charset="0"/>
              <a:ea typeface="Telge Light" panose="020B0404020203020204" pitchFamily="34" charset="0"/>
              <a:cs typeface="Times New Roman" panose="02020603050405020304" pitchFamily="18" charset="0"/>
            </a:endParaRPr>
          </a:p>
        </p:txBody>
      </p:sp>
    </p:spTree>
    <p:extLst>
      <p:ext uri="{BB962C8B-B14F-4D97-AF65-F5344CB8AC3E}">
        <p14:creationId xmlns:p14="http://schemas.microsoft.com/office/powerpoint/2010/main" val="2534474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pic>
        <p:nvPicPr>
          <p:cNvPr id="65" name="Bildobjekt 64">
            <a:extLst>
              <a:ext uri="{FF2B5EF4-FFF2-40B4-BE49-F238E27FC236}">
                <a16:creationId xmlns:a16="http://schemas.microsoft.com/office/drawing/2014/main" id="{7F3DDFF8-DFAB-B3F8-FE3B-B491813A3EC5}"/>
              </a:ext>
            </a:extLst>
          </p:cNvPr>
          <p:cNvPicPr/>
          <p:nvPr/>
        </p:nvPicPr>
        <p:blipFill>
          <a:blip r:embed="rId3">
            <a:extLst>
              <a:ext uri="{28A0092B-C50C-407E-A947-70E740481C1C}">
                <a14:useLocalDpi xmlns:a14="http://schemas.microsoft.com/office/drawing/2010/main" val="0"/>
              </a:ext>
            </a:extLst>
          </a:blip>
          <a:srcRect/>
          <a:stretch/>
        </p:blipFill>
        <p:spPr>
          <a:xfrm>
            <a:off x="806212" y="505763"/>
            <a:ext cx="2169682" cy="1950443"/>
          </a:xfrm>
          <a:prstGeom prst="rect">
            <a:avLst/>
          </a:prstGeom>
          <a:ln w="28575">
            <a:solidFill>
              <a:schemeClr val="bg2">
                <a:lumMod val="10000"/>
              </a:schemeClr>
            </a:solidFill>
          </a:ln>
        </p:spPr>
      </p:pic>
      <p:sp>
        <p:nvSpPr>
          <p:cNvPr id="66" name="textruta 65">
            <a:extLst>
              <a:ext uri="{FF2B5EF4-FFF2-40B4-BE49-F238E27FC236}">
                <a16:creationId xmlns:a16="http://schemas.microsoft.com/office/drawing/2014/main" id="{FD0D94D8-0A14-F03C-BB57-B6BD9B3CB0C7}"/>
              </a:ext>
            </a:extLst>
          </p:cNvPr>
          <p:cNvSpPr txBox="1"/>
          <p:nvPr/>
        </p:nvSpPr>
        <p:spPr>
          <a:xfrm>
            <a:off x="353276" y="2639749"/>
            <a:ext cx="3075556" cy="1733551"/>
          </a:xfrm>
          <a:prstGeom prst="rect">
            <a:avLst/>
          </a:prstGeom>
          <a:noFill/>
        </p:spPr>
        <p:txBody>
          <a:bodyPr wrap="square" rtlCol="0">
            <a:spAutoFit/>
          </a:bodyPr>
          <a:lstStyle/>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Välj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ditt favoritexperiment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som handlar om </a:t>
            </a:r>
            <a:r>
              <a:rPr lang="sv-SE" sz="1400" dirty="0">
                <a:latin typeface="Nexa Light" panose="02000000000000000000" pitchFamily="50" charset="0"/>
                <a:ea typeface="Telge Light" panose="020B0404020203020204" pitchFamily="34" charset="0"/>
                <a:cs typeface="Times New Roman" panose="02020603050405020304" pitchFamily="18" charset="0"/>
              </a:rPr>
              <a:t>El och Energi.</a:t>
            </a:r>
            <a:endParaRPr lang="sv-SE" sz="1400" dirty="0">
              <a:effectLst/>
              <a:latin typeface="Nexa Light" panose="02000000000000000000" pitchFamily="50" charset="0"/>
              <a:ea typeface="Telge Light" panose="020B0404020203020204" pitchFamily="34" charset="0"/>
              <a:cs typeface="Times New Roman" panose="02020603050405020304" pitchFamily="18" charset="0"/>
            </a:endParaRPr>
          </a:p>
          <a:p>
            <a:pPr lvl="0">
              <a:lnSpc>
                <a:spcPct val="120000"/>
              </a:lnSpc>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Vad heter experimentet? Hur ser experimentet ut? Vad ska man göra i experimentet? Vad kan man lära sig av experimentet?</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p:txBody>
      </p:sp>
      <p:pic>
        <p:nvPicPr>
          <p:cNvPr id="22" name="Bildobjekt 21">
            <a:extLst>
              <a:ext uri="{FF2B5EF4-FFF2-40B4-BE49-F238E27FC236}">
                <a16:creationId xmlns:a16="http://schemas.microsoft.com/office/drawing/2014/main" id="{DCCBF7C9-F8DA-4272-E791-09F2E842E41C}"/>
              </a:ext>
            </a:extLst>
          </p:cNvPr>
          <p:cNvPicPr/>
          <p:nvPr/>
        </p:nvPicPr>
        <p:blipFill>
          <a:blip r:embed="rId4">
            <a:extLst>
              <a:ext uri="{28A0092B-C50C-407E-A947-70E740481C1C}">
                <a14:useLocalDpi xmlns:a14="http://schemas.microsoft.com/office/drawing/2010/main" val="0"/>
              </a:ext>
            </a:extLst>
          </a:blip>
          <a:srcRect/>
          <a:stretch/>
        </p:blipFill>
        <p:spPr>
          <a:xfrm>
            <a:off x="1261082" y="5762707"/>
            <a:ext cx="1440000" cy="1440000"/>
          </a:xfrm>
          <a:prstGeom prst="rect">
            <a:avLst/>
          </a:prstGeom>
          <a:ln w="28575">
            <a:solidFill>
              <a:schemeClr val="bg2">
                <a:lumMod val="10000"/>
              </a:schemeClr>
            </a:solidFill>
          </a:ln>
        </p:spPr>
      </p:pic>
      <p:sp>
        <p:nvSpPr>
          <p:cNvPr id="23" name="textruta 22">
            <a:extLst>
              <a:ext uri="{FF2B5EF4-FFF2-40B4-BE49-F238E27FC236}">
                <a16:creationId xmlns:a16="http://schemas.microsoft.com/office/drawing/2014/main" id="{B9933956-503E-7D85-0B1A-DD771909876A}"/>
              </a:ext>
            </a:extLst>
          </p:cNvPr>
          <p:cNvSpPr txBox="1"/>
          <p:nvPr/>
        </p:nvSpPr>
        <p:spPr>
          <a:xfrm>
            <a:off x="482729" y="7262540"/>
            <a:ext cx="3075556" cy="340093"/>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EGEN FRÅGA/UNDERSÖKNING:</a:t>
            </a:r>
          </a:p>
        </p:txBody>
      </p:sp>
      <p:pic>
        <p:nvPicPr>
          <p:cNvPr id="28" name="Bildobjekt 27">
            <a:extLst>
              <a:ext uri="{FF2B5EF4-FFF2-40B4-BE49-F238E27FC236}">
                <a16:creationId xmlns:a16="http://schemas.microsoft.com/office/drawing/2014/main" id="{AF34C6DA-FB38-F9E5-44B4-6C4D3D445483}"/>
              </a:ext>
            </a:extLst>
          </p:cNvPr>
          <p:cNvPicPr/>
          <p:nvPr/>
        </p:nvPicPr>
        <p:blipFill>
          <a:blip r:embed="rId4">
            <a:extLst>
              <a:ext uri="{28A0092B-C50C-407E-A947-70E740481C1C}">
                <a14:useLocalDpi xmlns:a14="http://schemas.microsoft.com/office/drawing/2010/main" val="0"/>
              </a:ext>
            </a:extLst>
          </a:blip>
          <a:srcRect/>
          <a:stretch/>
        </p:blipFill>
        <p:spPr>
          <a:xfrm>
            <a:off x="5098567" y="5763820"/>
            <a:ext cx="1440000" cy="1440000"/>
          </a:xfrm>
          <a:prstGeom prst="rect">
            <a:avLst/>
          </a:prstGeom>
          <a:ln w="28575">
            <a:solidFill>
              <a:schemeClr val="bg2">
                <a:lumMod val="10000"/>
              </a:schemeClr>
            </a:solidFill>
          </a:ln>
        </p:spPr>
      </p:pic>
      <p:sp>
        <p:nvSpPr>
          <p:cNvPr id="29" name="textruta 28">
            <a:extLst>
              <a:ext uri="{FF2B5EF4-FFF2-40B4-BE49-F238E27FC236}">
                <a16:creationId xmlns:a16="http://schemas.microsoft.com/office/drawing/2014/main" id="{823EE5A3-6582-CBCD-E1F1-E51C6981A9A4}"/>
              </a:ext>
            </a:extLst>
          </p:cNvPr>
          <p:cNvSpPr txBox="1"/>
          <p:nvPr/>
        </p:nvSpPr>
        <p:spPr>
          <a:xfrm>
            <a:off x="4320214" y="7263653"/>
            <a:ext cx="3075556" cy="340093"/>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EGEN FRÅGA/UNDERSÖKNING:</a:t>
            </a:r>
          </a:p>
        </p:txBody>
      </p:sp>
      <p:pic>
        <p:nvPicPr>
          <p:cNvPr id="2" name="Bildobjekt 1">
            <a:extLst>
              <a:ext uri="{FF2B5EF4-FFF2-40B4-BE49-F238E27FC236}">
                <a16:creationId xmlns:a16="http://schemas.microsoft.com/office/drawing/2014/main" id="{6DA827DD-D451-319D-C561-0805942BAF2C}"/>
              </a:ext>
            </a:extLst>
          </p:cNvPr>
          <p:cNvPicPr/>
          <p:nvPr/>
        </p:nvPicPr>
        <p:blipFill>
          <a:blip r:embed="rId4">
            <a:extLst>
              <a:ext uri="{28A0092B-C50C-407E-A947-70E740481C1C}">
                <a14:useLocalDpi xmlns:a14="http://schemas.microsoft.com/office/drawing/2010/main" val="0"/>
              </a:ext>
            </a:extLst>
          </a:blip>
          <a:srcRect/>
          <a:stretch/>
        </p:blipFill>
        <p:spPr>
          <a:xfrm>
            <a:off x="4940572" y="760984"/>
            <a:ext cx="1440000" cy="1440000"/>
          </a:xfrm>
          <a:prstGeom prst="rect">
            <a:avLst/>
          </a:prstGeom>
          <a:ln w="28575">
            <a:solidFill>
              <a:schemeClr val="bg2">
                <a:lumMod val="10000"/>
              </a:schemeClr>
            </a:solidFill>
          </a:ln>
        </p:spPr>
      </p:pic>
      <p:sp>
        <p:nvSpPr>
          <p:cNvPr id="3" name="textruta 2">
            <a:extLst>
              <a:ext uri="{FF2B5EF4-FFF2-40B4-BE49-F238E27FC236}">
                <a16:creationId xmlns:a16="http://schemas.microsoft.com/office/drawing/2014/main" id="{40B87B69-5450-4C67-7A98-C1DDCC794EA2}"/>
              </a:ext>
            </a:extLst>
          </p:cNvPr>
          <p:cNvSpPr txBox="1"/>
          <p:nvPr/>
        </p:nvSpPr>
        <p:spPr>
          <a:xfrm>
            <a:off x="4184418" y="2644665"/>
            <a:ext cx="3075556" cy="340093"/>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EGEN FRÅGA/UNDERSÖKNING:</a:t>
            </a:r>
          </a:p>
        </p:txBody>
      </p:sp>
      <p:sp>
        <p:nvSpPr>
          <p:cNvPr id="10" name="textruta 9">
            <a:extLst>
              <a:ext uri="{FF2B5EF4-FFF2-40B4-BE49-F238E27FC236}">
                <a16:creationId xmlns:a16="http://schemas.microsoft.com/office/drawing/2014/main" id="{54681C0D-0BD8-A529-473F-02813A5588B0}"/>
              </a:ext>
            </a:extLst>
          </p:cNvPr>
          <p:cNvSpPr txBox="1"/>
          <p:nvPr/>
        </p:nvSpPr>
        <p:spPr>
          <a:xfrm>
            <a:off x="2521996" y="30955"/>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grpSp>
        <p:nvGrpSpPr>
          <p:cNvPr id="11" name="Grupp 10">
            <a:extLst>
              <a:ext uri="{FF2B5EF4-FFF2-40B4-BE49-F238E27FC236}">
                <a16:creationId xmlns:a16="http://schemas.microsoft.com/office/drawing/2014/main" id="{8BD65B7F-6283-19DD-24D4-819B0DF4061D}"/>
              </a:ext>
            </a:extLst>
          </p:cNvPr>
          <p:cNvGrpSpPr/>
          <p:nvPr/>
        </p:nvGrpSpPr>
        <p:grpSpPr>
          <a:xfrm>
            <a:off x="-331010" y="5345657"/>
            <a:ext cx="1530901" cy="1382291"/>
            <a:chOff x="-331010" y="5345657"/>
            <a:chExt cx="1530901" cy="1382291"/>
          </a:xfrm>
        </p:grpSpPr>
        <p:pic>
          <p:nvPicPr>
            <p:cNvPr id="12" name="Bildobjekt 11">
              <a:extLst>
                <a:ext uri="{FF2B5EF4-FFF2-40B4-BE49-F238E27FC236}">
                  <a16:creationId xmlns:a16="http://schemas.microsoft.com/office/drawing/2014/main" id="{BF72E22C-7750-F7E7-F5A5-BD98247734E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13" name="Bildobjekt 12">
              <a:extLst>
                <a:ext uri="{FF2B5EF4-FFF2-40B4-BE49-F238E27FC236}">
                  <a16:creationId xmlns:a16="http://schemas.microsoft.com/office/drawing/2014/main" id="{48A7C725-A48A-807E-0D36-6FBF1056CDBC}"/>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sp>
        <p:nvSpPr>
          <p:cNvPr id="14" name="textruta 13">
            <a:extLst>
              <a:ext uri="{FF2B5EF4-FFF2-40B4-BE49-F238E27FC236}">
                <a16:creationId xmlns:a16="http://schemas.microsoft.com/office/drawing/2014/main" id="{992B1AF5-D43C-7431-F3EE-ED5D393A375B}"/>
              </a:ext>
            </a:extLst>
          </p:cNvPr>
          <p:cNvSpPr txBox="1"/>
          <p:nvPr/>
        </p:nvSpPr>
        <p:spPr>
          <a:xfrm>
            <a:off x="6353997" y="32871"/>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sp>
        <p:nvSpPr>
          <p:cNvPr id="15" name="textruta 14">
            <a:extLst>
              <a:ext uri="{FF2B5EF4-FFF2-40B4-BE49-F238E27FC236}">
                <a16:creationId xmlns:a16="http://schemas.microsoft.com/office/drawing/2014/main" id="{6DE03808-CC10-1A9B-ADF7-E881F899DA36}"/>
              </a:ext>
            </a:extLst>
          </p:cNvPr>
          <p:cNvSpPr txBox="1"/>
          <p:nvPr/>
        </p:nvSpPr>
        <p:spPr>
          <a:xfrm>
            <a:off x="2521996" y="5411340"/>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sp>
        <p:nvSpPr>
          <p:cNvPr id="16" name="textruta 15">
            <a:extLst>
              <a:ext uri="{FF2B5EF4-FFF2-40B4-BE49-F238E27FC236}">
                <a16:creationId xmlns:a16="http://schemas.microsoft.com/office/drawing/2014/main" id="{F043E78C-8798-70B8-1E04-BDECD5F570E2}"/>
              </a:ext>
            </a:extLst>
          </p:cNvPr>
          <p:cNvSpPr txBox="1"/>
          <p:nvPr/>
        </p:nvSpPr>
        <p:spPr>
          <a:xfrm>
            <a:off x="6353997" y="5413611"/>
            <a:ext cx="1215660" cy="246221"/>
          </a:xfrm>
          <a:prstGeom prst="rect">
            <a:avLst/>
          </a:prstGeom>
          <a:noFill/>
        </p:spPr>
        <p:txBody>
          <a:bodyPr wrap="square" rtlCol="0">
            <a:spAutoFit/>
          </a:bodyPr>
          <a:lstStyle/>
          <a:p>
            <a:r>
              <a:rPr lang="sv-SE" sz="1000" dirty="0">
                <a:latin typeface="Nexa Light" panose="02000000000000000000" pitchFamily="50" charset="0"/>
              </a:rPr>
              <a:t>El och Energi 4-6</a:t>
            </a:r>
          </a:p>
        </p:txBody>
      </p:sp>
      <p:grpSp>
        <p:nvGrpSpPr>
          <p:cNvPr id="17" name="Grupp 16">
            <a:extLst>
              <a:ext uri="{FF2B5EF4-FFF2-40B4-BE49-F238E27FC236}">
                <a16:creationId xmlns:a16="http://schemas.microsoft.com/office/drawing/2014/main" id="{DB996082-0B1F-9D3A-B1EB-FB11D2DA9E9E}"/>
              </a:ext>
            </a:extLst>
          </p:cNvPr>
          <p:cNvGrpSpPr/>
          <p:nvPr/>
        </p:nvGrpSpPr>
        <p:grpSpPr>
          <a:xfrm>
            <a:off x="3424792" y="5416780"/>
            <a:ext cx="1530901" cy="1382291"/>
            <a:chOff x="-331010" y="5345657"/>
            <a:chExt cx="1530901" cy="1382291"/>
          </a:xfrm>
        </p:grpSpPr>
        <p:pic>
          <p:nvPicPr>
            <p:cNvPr id="18" name="Bildobjekt 17">
              <a:extLst>
                <a:ext uri="{FF2B5EF4-FFF2-40B4-BE49-F238E27FC236}">
                  <a16:creationId xmlns:a16="http://schemas.microsoft.com/office/drawing/2014/main" id="{5A622A1C-A693-C46E-E7EA-246EF20928D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19" name="Bildobjekt 18">
              <a:extLst>
                <a:ext uri="{FF2B5EF4-FFF2-40B4-BE49-F238E27FC236}">
                  <a16:creationId xmlns:a16="http://schemas.microsoft.com/office/drawing/2014/main" id="{565D9F5B-02C3-5332-39A3-3C1C55F1D49D}"/>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grpSp>
        <p:nvGrpSpPr>
          <p:cNvPr id="20" name="Grupp 19">
            <a:extLst>
              <a:ext uri="{FF2B5EF4-FFF2-40B4-BE49-F238E27FC236}">
                <a16:creationId xmlns:a16="http://schemas.microsoft.com/office/drawing/2014/main" id="{753863C7-2350-6100-560E-B91481EAE569}"/>
              </a:ext>
            </a:extLst>
          </p:cNvPr>
          <p:cNvGrpSpPr/>
          <p:nvPr/>
        </p:nvGrpSpPr>
        <p:grpSpPr>
          <a:xfrm>
            <a:off x="-309589" y="38169"/>
            <a:ext cx="1530901" cy="1382291"/>
            <a:chOff x="-331010" y="5345657"/>
            <a:chExt cx="1530901" cy="1382291"/>
          </a:xfrm>
        </p:grpSpPr>
        <p:pic>
          <p:nvPicPr>
            <p:cNvPr id="21" name="Bildobjekt 20">
              <a:extLst>
                <a:ext uri="{FF2B5EF4-FFF2-40B4-BE49-F238E27FC236}">
                  <a16:creationId xmlns:a16="http://schemas.microsoft.com/office/drawing/2014/main" id="{02AA0554-C9B6-F7B0-D57F-F97B3169A06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30" name="Bildobjekt 29">
              <a:extLst>
                <a:ext uri="{FF2B5EF4-FFF2-40B4-BE49-F238E27FC236}">
                  <a16:creationId xmlns:a16="http://schemas.microsoft.com/office/drawing/2014/main" id="{FF5D74A4-6DF6-B4DB-FB10-80802CA7B4A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grpSp>
        <p:nvGrpSpPr>
          <p:cNvPr id="31" name="Grupp 30">
            <a:extLst>
              <a:ext uri="{FF2B5EF4-FFF2-40B4-BE49-F238E27FC236}">
                <a16:creationId xmlns:a16="http://schemas.microsoft.com/office/drawing/2014/main" id="{90193113-A216-44BC-DAF7-61FCF755559E}"/>
              </a:ext>
            </a:extLst>
          </p:cNvPr>
          <p:cNvGrpSpPr/>
          <p:nvPr/>
        </p:nvGrpSpPr>
        <p:grpSpPr>
          <a:xfrm>
            <a:off x="3445111" y="34405"/>
            <a:ext cx="1530901" cy="1382291"/>
            <a:chOff x="-331010" y="5345657"/>
            <a:chExt cx="1530901" cy="1382291"/>
          </a:xfrm>
        </p:grpSpPr>
        <p:pic>
          <p:nvPicPr>
            <p:cNvPr id="32" name="Bildobjekt 31">
              <a:extLst>
                <a:ext uri="{FF2B5EF4-FFF2-40B4-BE49-F238E27FC236}">
                  <a16:creationId xmlns:a16="http://schemas.microsoft.com/office/drawing/2014/main" id="{77319851-EAE5-5645-E3BB-6BD168CC65BB}"/>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31010" y="5769017"/>
              <a:ext cx="1071432" cy="958931"/>
            </a:xfrm>
            <a:prstGeom prst="rect">
              <a:avLst/>
            </a:prstGeom>
          </p:spPr>
        </p:pic>
        <p:pic>
          <p:nvPicPr>
            <p:cNvPr id="33" name="Bildobjekt 32">
              <a:extLst>
                <a:ext uri="{FF2B5EF4-FFF2-40B4-BE49-F238E27FC236}">
                  <a16:creationId xmlns:a16="http://schemas.microsoft.com/office/drawing/2014/main" id="{7CAE8620-5347-627D-DB4B-6B5716A719A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97" b="89665" l="10000" r="90000">
                          <a14:foregroundMark x1="26000" y1="4749" x2="26000" y2="4749"/>
                          <a14:foregroundMark x1="35500" y1="1397" x2="35500" y2="1397"/>
                          <a14:foregroundMark x1="49250" y1="72067" x2="49250" y2="72067"/>
                          <a14:foregroundMark x1="50500" y1="68156" x2="50500" y2="68156"/>
                          <a14:foregroundMark x1="49250" y1="80447" x2="49250" y2="80447"/>
                          <a14:foregroundMark x1="52000" y1="83240" x2="52000" y2="83240"/>
                          <a14:foregroundMark x1="50000" y1="84078" x2="50000" y2="84078"/>
                          <a14:foregroundMark x1="46500" y1="84358" x2="46500" y2="84358"/>
                          <a14:foregroundMark x1="44500" y1="84637" x2="44500" y2="84637"/>
                          <a14:foregroundMark x1="36250" y1="41341" x2="36250" y2="41341"/>
                          <a14:foregroundMark x1="35000" y1="37989" x2="35000" y2="37989"/>
                          <a14:foregroundMark x1="33750" y1="33240" x2="33750" y2="33240"/>
                          <a14:foregroundMark x1="33750" y1="29609" x2="33750" y2="29609"/>
                          <a14:foregroundMark x1="36500" y1="26816" x2="36500" y2="26816"/>
                          <a14:foregroundMark x1="42500" y1="26257" x2="42500" y2="26257"/>
                          <a14:foregroundMark x1="45000" y1="27654" x2="45000" y2="27654"/>
                          <a14:foregroundMark x1="45750" y1="40782" x2="45750" y2="40782"/>
                        </a14:backgroundRemoval>
                      </a14:imgEffect>
                    </a14:imgLayer>
                  </a14:imgProps>
                </a:ext>
                <a:ext uri="{28A0092B-C50C-407E-A947-70E740481C1C}">
                  <a14:useLocalDpi xmlns:a14="http://schemas.microsoft.com/office/drawing/2010/main" val="0"/>
                </a:ext>
              </a:extLst>
            </a:blip>
            <a:stretch>
              <a:fillRect/>
            </a:stretch>
          </p:blipFill>
          <p:spPr>
            <a:xfrm>
              <a:off x="-15769" y="5345657"/>
              <a:ext cx="1215660" cy="1088016"/>
            </a:xfrm>
            <a:prstGeom prst="rect">
              <a:avLst/>
            </a:prstGeom>
          </p:spPr>
        </p:pic>
      </p:grpSp>
    </p:spTree>
    <p:extLst>
      <p:ext uri="{BB962C8B-B14F-4D97-AF65-F5344CB8AC3E}">
        <p14:creationId xmlns:p14="http://schemas.microsoft.com/office/powerpoint/2010/main" val="158945697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a1cb525-c9d1-499c-bfd9-64700423c8c7}" enabled="1" method="Privileged" siteId="{74c3677e-5b7b-432a-9b25-296263c3d09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1219</TotalTime>
  <Words>897</Words>
  <Application>Microsoft Office PowerPoint</Application>
  <PresentationFormat>Anpassad</PresentationFormat>
  <Paragraphs>76</Paragraphs>
  <Slides>5</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vt:i4>
      </vt:variant>
    </vt:vector>
  </HeadingPairs>
  <TitlesOfParts>
    <vt:vector size="12" baseType="lpstr">
      <vt:lpstr>Arial</vt:lpstr>
      <vt:lpstr>Calibri</vt:lpstr>
      <vt:lpstr>Calibri Light</vt:lpstr>
      <vt:lpstr>Nexa Bold</vt:lpstr>
      <vt:lpstr>Nexa Light</vt:lpstr>
      <vt:lpstr>Telge Light</vt:lpstr>
      <vt:lpstr>Office-tema</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Viveka Andersson (TT)</dc:creator>
  <cp:lastModifiedBy>Cecilia Ekstrand (TT)</cp:lastModifiedBy>
  <cp:revision>47</cp:revision>
  <dcterms:created xsi:type="dcterms:W3CDTF">2022-06-09T19:44:38Z</dcterms:created>
  <dcterms:modified xsi:type="dcterms:W3CDTF">2023-12-21T15:17:29Z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Office-tema:8</vt:lpwstr>
  </property>
  <property fmtid="{D5CDD505-2E9C-101B-9397-08002B2CF9AE}" pid="3" name="ClassificationContentMarkingHeaderText">
    <vt:lpwstr>Känslighet - Öppen</vt:lpwstr>
  </property>
</Properties>
</file>