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1" r:id="rId5"/>
  </p:sldIdLst>
  <p:sldSz cx="7559675" cy="10691813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74" d="100"/>
          <a:sy n="74" d="100"/>
        </p:scale>
        <p:origin x="28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2023-07-04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2925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2023-07-04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729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2023-07-04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0236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2023-07-04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7486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2023-07-04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994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2023-07-04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3676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2023-07-04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053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2023-07-04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208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2023-07-04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726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2023-07-04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1173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2023-07-04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932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E0D9A-450E-4B4B-B117-EA07D2847A7F}" type="datetimeFigureOut">
              <a:rPr lang="sv-SE" smtClean="0"/>
              <a:t>2023-07-04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3AEFC26-817C-4577-9C2E-C02E0AFAAF2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583363" y="0"/>
            <a:ext cx="100488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r"/>
            <a:r>
              <a:rPr lang="sv-SE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Känslighet - Öppen</a:t>
            </a:r>
          </a:p>
        </p:txBody>
      </p:sp>
    </p:spTree>
    <p:extLst>
      <p:ext uri="{BB962C8B-B14F-4D97-AF65-F5344CB8AC3E}">
        <p14:creationId xmlns:p14="http://schemas.microsoft.com/office/powerpoint/2010/main" val="31996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jp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jpg"/><Relationship Id="rId7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Bildobjekt 47">
            <a:extLst>
              <a:ext uri="{FF2B5EF4-FFF2-40B4-BE49-F238E27FC236}">
                <a16:creationId xmlns:a16="http://schemas.microsoft.com/office/drawing/2014/main" id="{3B90BF7C-EC2E-9857-AE09-71C59C864AB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5" b="3735"/>
          <a:stretch/>
        </p:blipFill>
        <p:spPr>
          <a:xfrm>
            <a:off x="4433256" y="650405"/>
            <a:ext cx="2465423" cy="1710950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pic>
        <p:nvPicPr>
          <p:cNvPr id="42" name="Bildobjekt 41">
            <a:extLst>
              <a:ext uri="{FF2B5EF4-FFF2-40B4-BE49-F238E27FC236}">
                <a16:creationId xmlns:a16="http://schemas.microsoft.com/office/drawing/2014/main" id="{77EE491E-6A40-2277-E8CA-C1F065ABED7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9" b="4449"/>
          <a:stretch/>
        </p:blipFill>
        <p:spPr>
          <a:xfrm>
            <a:off x="4383804" y="6070648"/>
            <a:ext cx="2514875" cy="1718317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1A5A1583-AB80-7F2F-0E3A-D2CEE0FDDDB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2" b="2922"/>
          <a:stretch/>
        </p:blipFill>
        <p:spPr>
          <a:xfrm>
            <a:off x="666799" y="669637"/>
            <a:ext cx="2422876" cy="1710950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ECF5E2C6-41AB-40E6-BA57-D82BB29D4B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766457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36725B9-AA8B-4D1C-9ADD-26B9CAF56E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82333" y="0"/>
            <a:ext cx="3766458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0E694A3-F112-4204-AF7A-9EDC241C87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990" y="5345907"/>
            <a:ext cx="3766457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3C7B6F6-7F70-4633-B5DC-F0A634B1D7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77343" y="5345907"/>
            <a:ext cx="3766458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109BC4C3-1A76-4E25-8D3D-A3D0C1E048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3" y="4618293"/>
            <a:ext cx="1513098" cy="598202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BF6F5EED-A20D-457B-8218-F1AB6B9B61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1" y="4618293"/>
            <a:ext cx="1513098" cy="598202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E3118D0F-A69B-4CFB-AE1F-FBB9B042C3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1" y="9964199"/>
            <a:ext cx="1513098" cy="598202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1831AA60-80CB-4117-88EC-DDD99F3592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3" y="9964199"/>
            <a:ext cx="1513098" cy="598202"/>
          </a:xfrm>
          <a:prstGeom prst="rect">
            <a:avLst/>
          </a:prstGeom>
        </p:spPr>
      </p:pic>
      <p:sp>
        <p:nvSpPr>
          <p:cNvPr id="32" name="textruta 31">
            <a:extLst>
              <a:ext uri="{FF2B5EF4-FFF2-40B4-BE49-F238E27FC236}">
                <a16:creationId xmlns:a16="http://schemas.microsoft.com/office/drawing/2014/main" id="{F655248F-CD5C-38E8-1059-BE43FA9DC4BC}"/>
              </a:ext>
            </a:extLst>
          </p:cNvPr>
          <p:cNvSpPr txBox="1"/>
          <p:nvPr/>
        </p:nvSpPr>
        <p:spPr>
          <a:xfrm>
            <a:off x="311665" y="2669190"/>
            <a:ext cx="3358446" cy="2133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</a:t>
            </a: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Luftpuffen </a:t>
            </a:r>
            <a:r>
              <a:rPr lang="sv-SE" sz="1400" dirty="0"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(</a:t>
            </a: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Plan 1).</a:t>
            </a:r>
          </a:p>
          <a:p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Tryck lätt på kanten för att sätta luft i rörelse. (håll undan ditt huvud från hålet)</a:t>
            </a:r>
            <a:endParaRPr lang="sv-SE" sz="1400" dirty="0">
              <a:latin typeface="Nexa Light" panose="02000000000000000000" pitchFamily="50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  <a:p>
            <a:endParaRPr lang="sv-SE" sz="1400" dirty="0">
              <a:effectLst/>
              <a:latin typeface="Nexa Light" panose="02000000000000000000" pitchFamily="50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  <a:p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Håll koll på luftstöten när den rör sig uppåt. Hur ser du när luftpuffen når taket? Hur kan du styra var luftpuffen träffar taket?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FE23AF79-B969-E804-86F1-0F1B55ED3CB2}"/>
              </a:ext>
            </a:extLst>
          </p:cNvPr>
          <p:cNvSpPr txBox="1"/>
          <p:nvPr/>
        </p:nvSpPr>
        <p:spPr>
          <a:xfrm>
            <a:off x="3020343" y="21426"/>
            <a:ext cx="7264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Luft 4-6</a:t>
            </a:r>
          </a:p>
        </p:txBody>
      </p:sp>
      <p:sp>
        <p:nvSpPr>
          <p:cNvPr id="43" name="textruta 42">
            <a:extLst>
              <a:ext uri="{FF2B5EF4-FFF2-40B4-BE49-F238E27FC236}">
                <a16:creationId xmlns:a16="http://schemas.microsoft.com/office/drawing/2014/main" id="{A0A29237-8734-394D-89D9-BCEB8AD3AB03}"/>
              </a:ext>
            </a:extLst>
          </p:cNvPr>
          <p:cNvSpPr txBox="1"/>
          <p:nvPr/>
        </p:nvSpPr>
        <p:spPr>
          <a:xfrm>
            <a:off x="3923975" y="7986655"/>
            <a:ext cx="3473194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</a:t>
            </a: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Bermudatriangeln (Plan 2).</a:t>
            </a:r>
          </a:p>
          <a:p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Vatten kan bära både oss människor och stora skepp.</a:t>
            </a:r>
          </a:p>
          <a:p>
            <a:endParaRPr lang="sv-SE" sz="1400" dirty="0">
              <a:latin typeface="Nexa Light" panose="02000000000000000000" pitchFamily="50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  <a:p>
            <a:r>
              <a:rPr lang="sv-SE" sz="1400" dirty="0"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Tryck på knappen under vattenröret.</a:t>
            </a:r>
          </a:p>
          <a:p>
            <a:endParaRPr lang="sv-SE" sz="1400" dirty="0">
              <a:latin typeface="Nexa Light" panose="02000000000000000000" pitchFamily="50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  <a:p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Vad händer med vattnets bärkapacitet, eller styrka att bära upp båten, när luft bubblar upp genom</a:t>
            </a:r>
            <a:b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</a:b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vattenpelaren?</a:t>
            </a:r>
          </a:p>
        </p:txBody>
      </p:sp>
      <p:sp>
        <p:nvSpPr>
          <p:cNvPr id="50" name="textruta 49">
            <a:extLst>
              <a:ext uri="{FF2B5EF4-FFF2-40B4-BE49-F238E27FC236}">
                <a16:creationId xmlns:a16="http://schemas.microsoft.com/office/drawing/2014/main" id="{01E9BABF-11C0-2EE1-EED1-3F5EE9A3AAF3}"/>
              </a:ext>
            </a:extLst>
          </p:cNvPr>
          <p:cNvSpPr txBox="1"/>
          <p:nvPr/>
        </p:nvSpPr>
        <p:spPr>
          <a:xfrm>
            <a:off x="3965471" y="2596853"/>
            <a:ext cx="3378082" cy="2133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</a:t>
            </a: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Luftsläden (Plan 1).</a:t>
            </a:r>
          </a:p>
          <a:p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Jämför hur släden glider på metallskenan när luften är av eller på.</a:t>
            </a:r>
          </a:p>
          <a:p>
            <a:endParaRPr lang="sv-SE" sz="1400" dirty="0">
              <a:latin typeface="Nexa Light" panose="02000000000000000000" pitchFamily="50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  <a:p>
            <a:r>
              <a:rPr lang="sv-SE" sz="1400" dirty="0"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S</a:t>
            </a: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ätt på luften genom att trycka på den blå knappen. Var blåser luften?</a:t>
            </a:r>
          </a:p>
          <a:p>
            <a:endParaRPr lang="sv-SE" sz="1400" dirty="0">
              <a:effectLst/>
              <a:latin typeface="Nexa Light" panose="02000000000000000000" pitchFamily="50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  <a:p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Gör en luftkudde under släden att den  glider bättre eller sämre? </a:t>
            </a:r>
          </a:p>
        </p:txBody>
      </p:sp>
      <p:sp>
        <p:nvSpPr>
          <p:cNvPr id="51" name="textruta 50">
            <a:extLst>
              <a:ext uri="{FF2B5EF4-FFF2-40B4-BE49-F238E27FC236}">
                <a16:creationId xmlns:a16="http://schemas.microsoft.com/office/drawing/2014/main" id="{0461FA9B-5D43-46AB-C656-A58FE7301537}"/>
              </a:ext>
            </a:extLst>
          </p:cNvPr>
          <p:cNvSpPr txBox="1"/>
          <p:nvPr/>
        </p:nvSpPr>
        <p:spPr>
          <a:xfrm>
            <a:off x="205268" y="8338249"/>
            <a:ext cx="3464843" cy="1530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</a:t>
            </a: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Lufttryckshissen (Plan 1).</a:t>
            </a:r>
          </a:p>
          <a:p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Dra i snöret tills vikten faller. Vad tror du det är som finns under vikten och som pressas in i det smala röret? Vad är det som flyttar på pennan? Hur högt kan du få pennan att flytta sig? 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BEACBC7-05CD-633A-0D42-7CEF99BEA6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7" b="95531" l="11500" r="86000">
                        <a14:foregroundMark x1="21750" y1="89944" x2="21750" y2="89944"/>
                        <a14:foregroundMark x1="28250" y1="95810" x2="28250" y2="95810"/>
                        <a14:foregroundMark x1="35750" y1="40223" x2="35750" y2="40223"/>
                        <a14:foregroundMark x1="72250" y1="70670" x2="72250" y2="70670"/>
                        <a14:foregroundMark x1="55750" y1="29888" x2="55750" y2="29888"/>
                        <a14:foregroundMark x1="11500" y1="49162" x2="11500" y2="49162"/>
                        <a14:foregroundMark x1="55000" y1="22905" x2="55000" y2="22905"/>
                        <a14:foregroundMark x1="86000" y1="69274" x2="86000" y2="692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8" r="5248"/>
          <a:stretch/>
        </p:blipFill>
        <p:spPr>
          <a:xfrm>
            <a:off x="18497" y="15947"/>
            <a:ext cx="905713" cy="905675"/>
          </a:xfrm>
          <a:prstGeom prst="rect">
            <a:avLst/>
          </a:prstGeom>
        </p:spPr>
      </p:pic>
      <p:pic>
        <p:nvPicPr>
          <p:cNvPr id="65" name="Bildobjekt 64">
            <a:extLst>
              <a:ext uri="{FF2B5EF4-FFF2-40B4-BE49-F238E27FC236}">
                <a16:creationId xmlns:a16="http://schemas.microsoft.com/office/drawing/2014/main" id="{154315FE-5674-4E86-BBF4-1A607531F5A8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1" r="19591"/>
          <a:stretch/>
        </p:blipFill>
        <p:spPr>
          <a:xfrm>
            <a:off x="947481" y="5949705"/>
            <a:ext cx="1980416" cy="2173590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28" name="textruta 27">
            <a:extLst>
              <a:ext uri="{FF2B5EF4-FFF2-40B4-BE49-F238E27FC236}">
                <a16:creationId xmlns:a16="http://schemas.microsoft.com/office/drawing/2014/main" id="{8358FE16-35BE-C640-3FC3-DB2A20DD7081}"/>
              </a:ext>
            </a:extLst>
          </p:cNvPr>
          <p:cNvSpPr txBox="1"/>
          <p:nvPr/>
        </p:nvSpPr>
        <p:spPr>
          <a:xfrm>
            <a:off x="6806121" y="21426"/>
            <a:ext cx="7264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Luft 4-6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D76DC8EE-61AE-3180-FEB5-90FACEF6E153}"/>
              </a:ext>
            </a:extLst>
          </p:cNvPr>
          <p:cNvSpPr txBox="1"/>
          <p:nvPr/>
        </p:nvSpPr>
        <p:spPr>
          <a:xfrm>
            <a:off x="3020343" y="5367512"/>
            <a:ext cx="7264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Luft 4-6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B795BB4B-EB6D-BE31-B11A-C29497EE8C01}"/>
              </a:ext>
            </a:extLst>
          </p:cNvPr>
          <p:cNvSpPr txBox="1"/>
          <p:nvPr/>
        </p:nvSpPr>
        <p:spPr>
          <a:xfrm>
            <a:off x="6806121" y="5367512"/>
            <a:ext cx="7264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Luft 4-6</a:t>
            </a:r>
          </a:p>
        </p:txBody>
      </p:sp>
      <p:pic>
        <p:nvPicPr>
          <p:cNvPr id="31" name="Bildobjekt 30">
            <a:extLst>
              <a:ext uri="{FF2B5EF4-FFF2-40B4-BE49-F238E27FC236}">
                <a16:creationId xmlns:a16="http://schemas.microsoft.com/office/drawing/2014/main" id="{380EEEEB-54B6-E909-21FE-2510123A27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7" b="95531" l="11500" r="86000">
                        <a14:foregroundMark x1="21750" y1="89944" x2="21750" y2="89944"/>
                        <a14:foregroundMark x1="28250" y1="95810" x2="28250" y2="95810"/>
                        <a14:foregroundMark x1="35750" y1="40223" x2="35750" y2="40223"/>
                        <a14:foregroundMark x1="72250" y1="70670" x2="72250" y2="70670"/>
                        <a14:foregroundMark x1="55750" y1="29888" x2="55750" y2="29888"/>
                        <a14:foregroundMark x1="11500" y1="49162" x2="11500" y2="49162"/>
                        <a14:foregroundMark x1="55000" y1="22905" x2="55000" y2="22905"/>
                        <a14:foregroundMark x1="86000" y1="69274" x2="86000" y2="692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8" r="5248"/>
          <a:stretch/>
        </p:blipFill>
        <p:spPr>
          <a:xfrm>
            <a:off x="3792450" y="15894"/>
            <a:ext cx="905713" cy="905675"/>
          </a:xfrm>
          <a:prstGeom prst="rect">
            <a:avLst/>
          </a:prstGeom>
        </p:spPr>
      </p:pic>
      <p:pic>
        <p:nvPicPr>
          <p:cNvPr id="33" name="Bildobjekt 32">
            <a:extLst>
              <a:ext uri="{FF2B5EF4-FFF2-40B4-BE49-F238E27FC236}">
                <a16:creationId xmlns:a16="http://schemas.microsoft.com/office/drawing/2014/main" id="{E9B6826A-6464-3AAF-08D2-8591E5CDFA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7" b="95531" l="11500" r="86000">
                        <a14:foregroundMark x1="21750" y1="89944" x2="21750" y2="89944"/>
                        <a14:foregroundMark x1="28250" y1="95810" x2="28250" y2="95810"/>
                        <a14:foregroundMark x1="35750" y1="40223" x2="35750" y2="40223"/>
                        <a14:foregroundMark x1="72250" y1="70670" x2="72250" y2="70670"/>
                        <a14:foregroundMark x1="55750" y1="29888" x2="55750" y2="29888"/>
                        <a14:foregroundMark x1="11500" y1="49162" x2="11500" y2="49162"/>
                        <a14:foregroundMark x1="55000" y1="22905" x2="55000" y2="22905"/>
                        <a14:foregroundMark x1="86000" y1="69274" x2="86000" y2="692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8" r="5248"/>
          <a:stretch/>
        </p:blipFill>
        <p:spPr>
          <a:xfrm>
            <a:off x="10632" y="5370887"/>
            <a:ext cx="905713" cy="905675"/>
          </a:xfrm>
          <a:prstGeom prst="rect">
            <a:avLst/>
          </a:prstGeom>
        </p:spPr>
      </p:pic>
      <p:pic>
        <p:nvPicPr>
          <p:cNvPr id="34" name="Bildobjekt 33">
            <a:extLst>
              <a:ext uri="{FF2B5EF4-FFF2-40B4-BE49-F238E27FC236}">
                <a16:creationId xmlns:a16="http://schemas.microsoft.com/office/drawing/2014/main" id="{7B1D5587-98FE-0202-DCAE-7388511D90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7" b="95531" l="11500" r="86000">
                        <a14:foregroundMark x1="21750" y1="89944" x2="21750" y2="89944"/>
                        <a14:foregroundMark x1="28250" y1="95810" x2="28250" y2="95810"/>
                        <a14:foregroundMark x1="35750" y1="40223" x2="35750" y2="40223"/>
                        <a14:foregroundMark x1="72250" y1="70670" x2="72250" y2="70670"/>
                        <a14:foregroundMark x1="55750" y1="29888" x2="55750" y2="29888"/>
                        <a14:foregroundMark x1="11500" y1="49162" x2="11500" y2="49162"/>
                        <a14:foregroundMark x1="55000" y1="22905" x2="55000" y2="22905"/>
                        <a14:foregroundMark x1="86000" y1="69274" x2="86000" y2="692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8" r="5248"/>
          <a:stretch/>
        </p:blipFill>
        <p:spPr>
          <a:xfrm>
            <a:off x="3795217" y="5365518"/>
            <a:ext cx="905713" cy="9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13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Bildobjekt 47">
            <a:extLst>
              <a:ext uri="{FF2B5EF4-FFF2-40B4-BE49-F238E27FC236}">
                <a16:creationId xmlns:a16="http://schemas.microsoft.com/office/drawing/2014/main" id="{A7FCA50A-953F-4A4E-211B-B9B3FE9EF44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5" b="10395"/>
          <a:stretch/>
        </p:blipFill>
        <p:spPr>
          <a:xfrm>
            <a:off x="743693" y="5904086"/>
            <a:ext cx="2551422" cy="2020984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pic>
        <p:nvPicPr>
          <p:cNvPr id="47" name="Bildobjekt 46">
            <a:extLst>
              <a:ext uri="{FF2B5EF4-FFF2-40B4-BE49-F238E27FC236}">
                <a16:creationId xmlns:a16="http://schemas.microsoft.com/office/drawing/2014/main" id="{118984F4-909F-0F63-33A8-049A7BF7AD5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" r="1645"/>
          <a:stretch/>
        </p:blipFill>
        <p:spPr>
          <a:xfrm>
            <a:off x="4537160" y="608331"/>
            <a:ext cx="2292098" cy="1582033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pic>
        <p:nvPicPr>
          <p:cNvPr id="46" name="Bildobjekt 45">
            <a:extLst>
              <a:ext uri="{FF2B5EF4-FFF2-40B4-BE49-F238E27FC236}">
                <a16:creationId xmlns:a16="http://schemas.microsoft.com/office/drawing/2014/main" id="{BDEB90BA-F23F-3E2F-5368-20112E8172D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" r="3429"/>
          <a:stretch/>
        </p:blipFill>
        <p:spPr>
          <a:xfrm>
            <a:off x="836044" y="608331"/>
            <a:ext cx="2222500" cy="1592740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ECF5E2C6-41AB-40E6-BA57-D82BB29D4B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766457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36725B9-AA8B-4D1C-9ADD-26B9CAF56E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82333" y="0"/>
            <a:ext cx="3766458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0E694A3-F112-4204-AF7A-9EDC241C87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990" y="5345907"/>
            <a:ext cx="3766457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3C7B6F6-7F70-4633-B5DC-F0A634B1D7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77343" y="5345907"/>
            <a:ext cx="3766458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109BC4C3-1A76-4E25-8D3D-A3D0C1E048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3" y="4618293"/>
            <a:ext cx="1513098" cy="598202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BF6F5EED-A20D-457B-8218-F1AB6B9B61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1" y="4618293"/>
            <a:ext cx="1513098" cy="598202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E3118D0F-A69B-4CFB-AE1F-FBB9B042C3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1" y="9964199"/>
            <a:ext cx="1513098" cy="598202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1831AA60-80CB-4117-88EC-DDD99F3592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3" y="9964199"/>
            <a:ext cx="1513098" cy="598202"/>
          </a:xfrm>
          <a:prstGeom prst="rect">
            <a:avLst/>
          </a:prstGeom>
        </p:spPr>
      </p:pic>
      <p:pic>
        <p:nvPicPr>
          <p:cNvPr id="49" name="Bildobjekt 48">
            <a:extLst>
              <a:ext uri="{FF2B5EF4-FFF2-40B4-BE49-F238E27FC236}">
                <a16:creationId xmlns:a16="http://schemas.microsoft.com/office/drawing/2014/main" id="{081BFF3E-35B2-776E-D4D1-9D2376BAE60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5580" y="5933968"/>
            <a:ext cx="2280401" cy="1710301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50" name="textruta 49">
            <a:extLst>
              <a:ext uri="{FF2B5EF4-FFF2-40B4-BE49-F238E27FC236}">
                <a16:creationId xmlns:a16="http://schemas.microsoft.com/office/drawing/2014/main" id="{D16A4513-D962-B699-ED47-CA8F7E5B4B64}"/>
              </a:ext>
            </a:extLst>
          </p:cNvPr>
          <p:cNvSpPr txBox="1"/>
          <p:nvPr/>
        </p:nvSpPr>
        <p:spPr>
          <a:xfrm>
            <a:off x="3942019" y="7925070"/>
            <a:ext cx="3372460" cy="2236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</a:t>
            </a: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Virvelgängorna (</a:t>
            </a:r>
            <a:r>
              <a:rPr lang="sv-SE" sz="140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Plan 2).</a:t>
            </a:r>
            <a:endParaRPr lang="sv-SE" sz="1400" dirty="0">
              <a:effectLst/>
              <a:latin typeface="Nexa Bold" panose="02000000000000000000" pitchFamily="50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Vad finns det mer i flaskorna än färgat vatten? Vänd på en virvelgängare och se vad som händer. Vad tror du sitter i vägen för att vattnat ska kunna rinna fritt?</a:t>
            </a:r>
          </a:p>
          <a:p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Testa att snurra på flaskan för att få vattnet att rinna fortare. Varför rinner vattnet fortare då tror du?</a:t>
            </a:r>
          </a:p>
        </p:txBody>
      </p:sp>
      <p:sp>
        <p:nvSpPr>
          <p:cNvPr id="53" name="textruta 52">
            <a:extLst>
              <a:ext uri="{FF2B5EF4-FFF2-40B4-BE49-F238E27FC236}">
                <a16:creationId xmlns:a16="http://schemas.microsoft.com/office/drawing/2014/main" id="{39F096C5-4585-9AFB-4BF7-9A0CC2CBD141}"/>
              </a:ext>
            </a:extLst>
          </p:cNvPr>
          <p:cNvSpPr txBox="1"/>
          <p:nvPr/>
        </p:nvSpPr>
        <p:spPr>
          <a:xfrm>
            <a:off x="152354" y="2317051"/>
            <a:ext cx="348850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</a:t>
            </a: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Blåshålet (Plan 2).</a:t>
            </a:r>
          </a:p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Tryck i gång luftströmmen. Placera bollen i luftströmmen. Vad är det som får bollen att sväva? </a:t>
            </a:r>
          </a:p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Vad händer om du håller handen bredvid, ovanför, under bollen?</a:t>
            </a:r>
          </a:p>
          <a:p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Testa att putta försiktigt på bollen så att den rör sig lite i sidled men inte trillar ur luftströmmen. Hur skulle du beskriva vad som händer</a:t>
            </a:r>
            <a:b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</a:b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med bollen?</a:t>
            </a:r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5E76388D-CEF9-9780-D401-699B4A148F7C}"/>
              </a:ext>
            </a:extLst>
          </p:cNvPr>
          <p:cNvSpPr txBox="1"/>
          <p:nvPr/>
        </p:nvSpPr>
        <p:spPr>
          <a:xfrm>
            <a:off x="3904706" y="2519419"/>
            <a:ext cx="3442096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</a:t>
            </a: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Dykaren (Plan 2).</a:t>
            </a:r>
          </a:p>
          <a:p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När du trycker ner handtaget trycks luft in i röret och trycket inuti röret ökar. Inuti dykaren finns en luftbubbla.</a:t>
            </a:r>
          </a:p>
          <a:p>
            <a:endParaRPr lang="sv-SE" sz="1400" dirty="0">
              <a:latin typeface="Nexa Light" panose="02000000000000000000" pitchFamily="50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  <a:p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När trycket ökar i röret trycks luften i luftbubblan ihop och mer vatten kommer in i dykaren. Vad händer med dykaren då? Vad händer när du minskar trycket?</a:t>
            </a:r>
          </a:p>
        </p:txBody>
      </p:sp>
      <p:sp>
        <p:nvSpPr>
          <p:cNvPr id="55" name="textruta 54">
            <a:extLst>
              <a:ext uri="{FF2B5EF4-FFF2-40B4-BE49-F238E27FC236}">
                <a16:creationId xmlns:a16="http://schemas.microsoft.com/office/drawing/2014/main" id="{DF6C27BD-9C39-5E9D-F037-A4AE2FCC05DC}"/>
              </a:ext>
            </a:extLst>
          </p:cNvPr>
          <p:cNvSpPr txBox="1"/>
          <p:nvPr/>
        </p:nvSpPr>
        <p:spPr>
          <a:xfrm>
            <a:off x="245196" y="8276357"/>
            <a:ext cx="3385452" cy="148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</a:t>
            </a: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luftvirveln (Plan 2).</a:t>
            </a:r>
          </a:p>
          <a:p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Luftvirveln fungerar på samma sätt som en tromb. För att kunna se luftens rörelser </a:t>
            </a:r>
            <a:r>
              <a:rPr lang="sv-SE" sz="1400" dirty="0"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är den uppblandad med små vattendroppar. </a:t>
            </a: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Hur skulle du beskriva att luften rör sig?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D595F91C-325B-1C33-A63F-BD36F34D0548}"/>
              </a:ext>
            </a:extLst>
          </p:cNvPr>
          <p:cNvSpPr txBox="1"/>
          <p:nvPr/>
        </p:nvSpPr>
        <p:spPr>
          <a:xfrm>
            <a:off x="3020343" y="21426"/>
            <a:ext cx="7264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Luft 4-6</a:t>
            </a:r>
          </a:p>
        </p:txBody>
      </p:sp>
      <p:pic>
        <p:nvPicPr>
          <p:cNvPr id="29" name="Bildobjekt 28">
            <a:extLst>
              <a:ext uri="{FF2B5EF4-FFF2-40B4-BE49-F238E27FC236}">
                <a16:creationId xmlns:a16="http://schemas.microsoft.com/office/drawing/2014/main" id="{B027DC6F-8615-6DB4-55CE-1EFF556799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7" b="95531" l="11500" r="86000">
                        <a14:foregroundMark x1="21750" y1="89944" x2="21750" y2="89944"/>
                        <a14:foregroundMark x1="28250" y1="95810" x2="28250" y2="95810"/>
                        <a14:foregroundMark x1="35750" y1="40223" x2="35750" y2="40223"/>
                        <a14:foregroundMark x1="72250" y1="70670" x2="72250" y2="70670"/>
                        <a14:foregroundMark x1="55750" y1="29888" x2="55750" y2="29888"/>
                        <a14:foregroundMark x1="11500" y1="49162" x2="11500" y2="49162"/>
                        <a14:foregroundMark x1="55000" y1="22905" x2="55000" y2="22905"/>
                        <a14:foregroundMark x1="86000" y1="69274" x2="86000" y2="692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8" r="5248"/>
          <a:stretch/>
        </p:blipFill>
        <p:spPr>
          <a:xfrm>
            <a:off x="18497" y="15947"/>
            <a:ext cx="905713" cy="905675"/>
          </a:xfrm>
          <a:prstGeom prst="rect">
            <a:avLst/>
          </a:prstGeom>
        </p:spPr>
      </p:pic>
      <p:sp>
        <p:nvSpPr>
          <p:cNvPr id="30" name="textruta 29">
            <a:extLst>
              <a:ext uri="{FF2B5EF4-FFF2-40B4-BE49-F238E27FC236}">
                <a16:creationId xmlns:a16="http://schemas.microsoft.com/office/drawing/2014/main" id="{7D79B63F-209D-8231-B383-73FDFAE3F4F3}"/>
              </a:ext>
            </a:extLst>
          </p:cNvPr>
          <p:cNvSpPr txBox="1"/>
          <p:nvPr/>
        </p:nvSpPr>
        <p:spPr>
          <a:xfrm>
            <a:off x="6806121" y="21426"/>
            <a:ext cx="7264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Luft 4-6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3AF80595-6EF8-4F31-1139-1CE5A8700AB4}"/>
              </a:ext>
            </a:extLst>
          </p:cNvPr>
          <p:cNvSpPr txBox="1"/>
          <p:nvPr/>
        </p:nvSpPr>
        <p:spPr>
          <a:xfrm>
            <a:off x="3020343" y="5367512"/>
            <a:ext cx="7264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Luft 4-6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37632A5B-6B0F-22D1-1D13-51791556F5F1}"/>
              </a:ext>
            </a:extLst>
          </p:cNvPr>
          <p:cNvSpPr txBox="1"/>
          <p:nvPr/>
        </p:nvSpPr>
        <p:spPr>
          <a:xfrm>
            <a:off x="6806121" y="5367512"/>
            <a:ext cx="7264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Luft 4-6</a:t>
            </a:r>
          </a:p>
        </p:txBody>
      </p:sp>
      <p:pic>
        <p:nvPicPr>
          <p:cNvPr id="33" name="Bildobjekt 32">
            <a:extLst>
              <a:ext uri="{FF2B5EF4-FFF2-40B4-BE49-F238E27FC236}">
                <a16:creationId xmlns:a16="http://schemas.microsoft.com/office/drawing/2014/main" id="{CC3341F8-CD9D-DB78-DB47-F2A6DF9815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7" b="95531" l="11500" r="86000">
                        <a14:foregroundMark x1="21750" y1="89944" x2="21750" y2="89944"/>
                        <a14:foregroundMark x1="28250" y1="95810" x2="28250" y2="95810"/>
                        <a14:foregroundMark x1="35750" y1="40223" x2="35750" y2="40223"/>
                        <a14:foregroundMark x1="72250" y1="70670" x2="72250" y2="70670"/>
                        <a14:foregroundMark x1="55750" y1="29888" x2="55750" y2="29888"/>
                        <a14:foregroundMark x1="11500" y1="49162" x2="11500" y2="49162"/>
                        <a14:foregroundMark x1="55000" y1="22905" x2="55000" y2="22905"/>
                        <a14:foregroundMark x1="86000" y1="69274" x2="86000" y2="692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8" r="5248"/>
          <a:stretch/>
        </p:blipFill>
        <p:spPr>
          <a:xfrm>
            <a:off x="3792450" y="15894"/>
            <a:ext cx="905713" cy="905675"/>
          </a:xfrm>
          <a:prstGeom prst="rect">
            <a:avLst/>
          </a:prstGeom>
        </p:spPr>
      </p:pic>
      <p:pic>
        <p:nvPicPr>
          <p:cNvPr id="34" name="Bildobjekt 33">
            <a:extLst>
              <a:ext uri="{FF2B5EF4-FFF2-40B4-BE49-F238E27FC236}">
                <a16:creationId xmlns:a16="http://schemas.microsoft.com/office/drawing/2014/main" id="{C565F0A9-E9DE-1470-EE76-328A3FD756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7" b="95531" l="11500" r="86000">
                        <a14:foregroundMark x1="21750" y1="89944" x2="21750" y2="89944"/>
                        <a14:foregroundMark x1="28250" y1="95810" x2="28250" y2="95810"/>
                        <a14:foregroundMark x1="35750" y1="40223" x2="35750" y2="40223"/>
                        <a14:foregroundMark x1="72250" y1="70670" x2="72250" y2="70670"/>
                        <a14:foregroundMark x1="55750" y1="29888" x2="55750" y2="29888"/>
                        <a14:foregroundMark x1="11500" y1="49162" x2="11500" y2="49162"/>
                        <a14:foregroundMark x1="55000" y1="22905" x2="55000" y2="22905"/>
                        <a14:foregroundMark x1="86000" y1="69274" x2="86000" y2="692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8" r="5248"/>
          <a:stretch/>
        </p:blipFill>
        <p:spPr>
          <a:xfrm>
            <a:off x="10632" y="5370887"/>
            <a:ext cx="905713" cy="905675"/>
          </a:xfrm>
          <a:prstGeom prst="rect">
            <a:avLst/>
          </a:prstGeom>
        </p:spPr>
      </p:pic>
      <p:pic>
        <p:nvPicPr>
          <p:cNvPr id="35" name="Bildobjekt 34">
            <a:extLst>
              <a:ext uri="{FF2B5EF4-FFF2-40B4-BE49-F238E27FC236}">
                <a16:creationId xmlns:a16="http://schemas.microsoft.com/office/drawing/2014/main" id="{7F5C81C9-ADFC-3517-EF89-2D45AF204E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7" b="95531" l="11500" r="86000">
                        <a14:foregroundMark x1="21750" y1="89944" x2="21750" y2="89944"/>
                        <a14:foregroundMark x1="28250" y1="95810" x2="28250" y2="95810"/>
                        <a14:foregroundMark x1="35750" y1="40223" x2="35750" y2="40223"/>
                        <a14:foregroundMark x1="72250" y1="70670" x2="72250" y2="70670"/>
                        <a14:foregroundMark x1="55750" y1="29888" x2="55750" y2="29888"/>
                        <a14:foregroundMark x1="11500" y1="49162" x2="11500" y2="49162"/>
                        <a14:foregroundMark x1="55000" y1="22905" x2="55000" y2="22905"/>
                        <a14:foregroundMark x1="86000" y1="69274" x2="86000" y2="692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8" r="5248"/>
          <a:stretch/>
        </p:blipFill>
        <p:spPr>
          <a:xfrm>
            <a:off x="3795217" y="5365518"/>
            <a:ext cx="905713" cy="9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17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Bildobjekt 37">
            <a:extLst>
              <a:ext uri="{FF2B5EF4-FFF2-40B4-BE49-F238E27FC236}">
                <a16:creationId xmlns:a16="http://schemas.microsoft.com/office/drawing/2014/main" id="{A8A61799-D2F1-8392-21C9-88F059DA957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7617" y="5991475"/>
            <a:ext cx="2169682" cy="1950443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ECF5E2C6-41AB-40E6-BA57-D82BB29D4B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766457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36725B9-AA8B-4D1C-9ADD-26B9CAF56E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82333" y="0"/>
            <a:ext cx="3766458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0E694A3-F112-4204-AF7A-9EDC241C87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990" y="5345907"/>
            <a:ext cx="3766457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3C7B6F6-7F70-4633-B5DC-F0A634B1D7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77343" y="5345907"/>
            <a:ext cx="3766458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109BC4C3-1A76-4E25-8D3D-A3D0C1E048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3" y="4618293"/>
            <a:ext cx="1513098" cy="598202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BF6F5EED-A20D-457B-8218-F1AB6B9B61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1" y="4618293"/>
            <a:ext cx="1513098" cy="598202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E3118D0F-A69B-4CFB-AE1F-FBB9B042C3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1" y="9964199"/>
            <a:ext cx="1513098" cy="598202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1831AA60-80CB-4117-88EC-DDD99F3592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3" y="9964199"/>
            <a:ext cx="1513098" cy="598202"/>
          </a:xfrm>
          <a:prstGeom prst="rect">
            <a:avLst/>
          </a:prstGeom>
        </p:spPr>
      </p:pic>
      <p:pic>
        <p:nvPicPr>
          <p:cNvPr id="49" name="Bildobjekt 48">
            <a:extLst>
              <a:ext uri="{FF2B5EF4-FFF2-40B4-BE49-F238E27FC236}">
                <a16:creationId xmlns:a16="http://schemas.microsoft.com/office/drawing/2014/main" id="{EE748A07-E2B6-DDAF-4276-0040C3668C3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340" y="688875"/>
            <a:ext cx="2461328" cy="1732048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51" name="textruta 50">
            <a:extLst>
              <a:ext uri="{FF2B5EF4-FFF2-40B4-BE49-F238E27FC236}">
                <a16:creationId xmlns:a16="http://schemas.microsoft.com/office/drawing/2014/main" id="{1D182F8B-3943-8337-34F7-9822FA8CB4DE}"/>
              </a:ext>
            </a:extLst>
          </p:cNvPr>
          <p:cNvSpPr txBox="1"/>
          <p:nvPr/>
        </p:nvSpPr>
        <p:spPr>
          <a:xfrm>
            <a:off x="244994" y="2914463"/>
            <a:ext cx="3240000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</a:t>
            </a: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Såpbubbelbordet (Plan 1).</a:t>
            </a:r>
          </a:p>
          <a:p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Använd munstycket för att skapa en så stor såpbubbla som möjligt. Hur mycket luft tror du att din bubbla rymmer? Hur resonerar du?</a:t>
            </a:r>
          </a:p>
        </p:txBody>
      </p:sp>
      <p:pic>
        <p:nvPicPr>
          <p:cNvPr id="65" name="Bildobjekt 64">
            <a:extLst>
              <a:ext uri="{FF2B5EF4-FFF2-40B4-BE49-F238E27FC236}">
                <a16:creationId xmlns:a16="http://schemas.microsoft.com/office/drawing/2014/main" id="{7F3DDFF8-DFAB-B3F8-FE3B-B491813A3EC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6223" y="645569"/>
            <a:ext cx="2402953" cy="1802215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66" name="textruta 65">
            <a:extLst>
              <a:ext uri="{FF2B5EF4-FFF2-40B4-BE49-F238E27FC236}">
                <a16:creationId xmlns:a16="http://schemas.microsoft.com/office/drawing/2014/main" id="{FD0D94D8-0A14-F03C-BB57-B6BD9B3CB0C7}"/>
              </a:ext>
            </a:extLst>
          </p:cNvPr>
          <p:cNvSpPr txBox="1"/>
          <p:nvPr/>
        </p:nvSpPr>
        <p:spPr>
          <a:xfrm>
            <a:off x="4074681" y="2890997"/>
            <a:ext cx="3240000" cy="2133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</a:t>
            </a: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Kläm och lukta (Plan 2).</a:t>
            </a:r>
          </a:p>
          <a:p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Kläm på flaskorna och lukta på innehållet. </a:t>
            </a:r>
          </a:p>
          <a:p>
            <a:endParaRPr lang="sv-SE" sz="1400" dirty="0">
              <a:latin typeface="Nexa Light" panose="02000000000000000000" pitchFamily="50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  <a:p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Hur kan doftämnet som finns i flaskan komma in i din näsa?</a:t>
            </a:r>
            <a:endParaRPr lang="sv-SE" sz="1400" dirty="0">
              <a:latin typeface="Nexa Light" panose="02000000000000000000" pitchFamily="50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  <a:p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Vad drar du in i näsan förutom dofterna när du luktar</a:t>
            </a:r>
            <a:b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</a:b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på innehållet?</a:t>
            </a:r>
            <a:endParaRPr lang="sv-SE" sz="1400" dirty="0">
              <a:effectLst/>
              <a:highlight>
                <a:srgbClr val="FFFF00"/>
              </a:highlight>
              <a:latin typeface="Nexa Light" panose="02000000000000000000" pitchFamily="50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1FA04834-1622-D718-0324-577005A9A7B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286" y="6076024"/>
            <a:ext cx="2461328" cy="1636783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23" name="textruta 22">
            <a:extLst>
              <a:ext uri="{FF2B5EF4-FFF2-40B4-BE49-F238E27FC236}">
                <a16:creationId xmlns:a16="http://schemas.microsoft.com/office/drawing/2014/main" id="{E7E88B43-D614-DF50-22F1-0D89C93377F2}"/>
              </a:ext>
            </a:extLst>
          </p:cNvPr>
          <p:cNvSpPr txBox="1"/>
          <p:nvPr/>
        </p:nvSpPr>
        <p:spPr>
          <a:xfrm>
            <a:off x="312015" y="8240621"/>
            <a:ext cx="3240000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</a:t>
            </a: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Kubikmetern (Plan 2).</a:t>
            </a:r>
          </a:p>
          <a:p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Luften inuti den här kuben som har sidorna 1x1x1 meter (1 kubikmeter) väger 1,3 kg. </a:t>
            </a:r>
          </a:p>
          <a:p>
            <a:endParaRPr lang="sv-SE" sz="1400" dirty="0">
              <a:latin typeface="Nexa Light" panose="02000000000000000000" pitchFamily="50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  <a:p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Hur mycket tror du att luften i hela rummet väger? Hur resonerar du?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B798389E-7921-9C1A-B436-F70C4CD797B1}"/>
              </a:ext>
            </a:extLst>
          </p:cNvPr>
          <p:cNvSpPr txBox="1"/>
          <p:nvPr/>
        </p:nvSpPr>
        <p:spPr>
          <a:xfrm>
            <a:off x="3020343" y="21426"/>
            <a:ext cx="7264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Luft 4-6</a:t>
            </a:r>
          </a:p>
        </p:txBody>
      </p:sp>
      <p:pic>
        <p:nvPicPr>
          <p:cNvPr id="31" name="Bildobjekt 30">
            <a:extLst>
              <a:ext uri="{FF2B5EF4-FFF2-40B4-BE49-F238E27FC236}">
                <a16:creationId xmlns:a16="http://schemas.microsoft.com/office/drawing/2014/main" id="{BE96170F-BF7E-13B4-9EAF-4211D55BB2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7" b="95531" l="11500" r="86000">
                        <a14:foregroundMark x1="21750" y1="89944" x2="21750" y2="89944"/>
                        <a14:foregroundMark x1="28250" y1="95810" x2="28250" y2="95810"/>
                        <a14:foregroundMark x1="35750" y1="40223" x2="35750" y2="40223"/>
                        <a14:foregroundMark x1="72250" y1="70670" x2="72250" y2="70670"/>
                        <a14:foregroundMark x1="55750" y1="29888" x2="55750" y2="29888"/>
                        <a14:foregroundMark x1="11500" y1="49162" x2="11500" y2="49162"/>
                        <a14:foregroundMark x1="55000" y1="22905" x2="55000" y2="22905"/>
                        <a14:foregroundMark x1="86000" y1="69274" x2="86000" y2="692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8" r="5248"/>
          <a:stretch/>
        </p:blipFill>
        <p:spPr>
          <a:xfrm>
            <a:off x="18497" y="15947"/>
            <a:ext cx="905713" cy="905675"/>
          </a:xfrm>
          <a:prstGeom prst="rect">
            <a:avLst/>
          </a:prstGeom>
        </p:spPr>
      </p:pic>
      <p:sp>
        <p:nvSpPr>
          <p:cNvPr id="32" name="textruta 31">
            <a:extLst>
              <a:ext uri="{FF2B5EF4-FFF2-40B4-BE49-F238E27FC236}">
                <a16:creationId xmlns:a16="http://schemas.microsoft.com/office/drawing/2014/main" id="{CA85176C-5165-ECC9-383D-9D2660A14CE6}"/>
              </a:ext>
            </a:extLst>
          </p:cNvPr>
          <p:cNvSpPr txBox="1"/>
          <p:nvPr/>
        </p:nvSpPr>
        <p:spPr>
          <a:xfrm>
            <a:off x="6806121" y="21426"/>
            <a:ext cx="7264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Luft 4-6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CD8DADC4-41F4-9030-F46E-A491D984F847}"/>
              </a:ext>
            </a:extLst>
          </p:cNvPr>
          <p:cNvSpPr txBox="1"/>
          <p:nvPr/>
        </p:nvSpPr>
        <p:spPr>
          <a:xfrm>
            <a:off x="3020343" y="5367512"/>
            <a:ext cx="7264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Luft 4-6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CE5D2B6D-D407-99FC-7DD3-61918CD8FFB8}"/>
              </a:ext>
            </a:extLst>
          </p:cNvPr>
          <p:cNvSpPr txBox="1"/>
          <p:nvPr/>
        </p:nvSpPr>
        <p:spPr>
          <a:xfrm>
            <a:off x="6806121" y="5367512"/>
            <a:ext cx="7264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Luft 4-6</a:t>
            </a:r>
          </a:p>
        </p:txBody>
      </p:sp>
      <p:pic>
        <p:nvPicPr>
          <p:cNvPr id="35" name="Bildobjekt 34">
            <a:extLst>
              <a:ext uri="{FF2B5EF4-FFF2-40B4-BE49-F238E27FC236}">
                <a16:creationId xmlns:a16="http://schemas.microsoft.com/office/drawing/2014/main" id="{C928D675-6338-646B-A6D6-D129F4F21C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7" b="95531" l="11500" r="86000">
                        <a14:foregroundMark x1="21750" y1="89944" x2="21750" y2="89944"/>
                        <a14:foregroundMark x1="28250" y1="95810" x2="28250" y2="95810"/>
                        <a14:foregroundMark x1="35750" y1="40223" x2="35750" y2="40223"/>
                        <a14:foregroundMark x1="72250" y1="70670" x2="72250" y2="70670"/>
                        <a14:foregroundMark x1="55750" y1="29888" x2="55750" y2="29888"/>
                        <a14:foregroundMark x1="11500" y1="49162" x2="11500" y2="49162"/>
                        <a14:foregroundMark x1="55000" y1="22905" x2="55000" y2="22905"/>
                        <a14:foregroundMark x1="86000" y1="69274" x2="86000" y2="692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8" r="5248"/>
          <a:stretch/>
        </p:blipFill>
        <p:spPr>
          <a:xfrm>
            <a:off x="3792450" y="15894"/>
            <a:ext cx="905713" cy="905675"/>
          </a:xfrm>
          <a:prstGeom prst="rect">
            <a:avLst/>
          </a:prstGeom>
        </p:spPr>
      </p:pic>
      <p:pic>
        <p:nvPicPr>
          <p:cNvPr id="36" name="Bildobjekt 35">
            <a:extLst>
              <a:ext uri="{FF2B5EF4-FFF2-40B4-BE49-F238E27FC236}">
                <a16:creationId xmlns:a16="http://schemas.microsoft.com/office/drawing/2014/main" id="{CA5F907A-2006-DF15-97DB-BBB19BC06B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7" b="95531" l="11500" r="86000">
                        <a14:foregroundMark x1="21750" y1="89944" x2="21750" y2="89944"/>
                        <a14:foregroundMark x1="28250" y1="95810" x2="28250" y2="95810"/>
                        <a14:foregroundMark x1="35750" y1="40223" x2="35750" y2="40223"/>
                        <a14:foregroundMark x1="72250" y1="70670" x2="72250" y2="70670"/>
                        <a14:foregroundMark x1="55750" y1="29888" x2="55750" y2="29888"/>
                        <a14:foregroundMark x1="11500" y1="49162" x2="11500" y2="49162"/>
                        <a14:foregroundMark x1="55000" y1="22905" x2="55000" y2="22905"/>
                        <a14:foregroundMark x1="86000" y1="69274" x2="86000" y2="692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8" r="5248"/>
          <a:stretch/>
        </p:blipFill>
        <p:spPr>
          <a:xfrm>
            <a:off x="10632" y="5370887"/>
            <a:ext cx="905713" cy="905675"/>
          </a:xfrm>
          <a:prstGeom prst="rect">
            <a:avLst/>
          </a:prstGeom>
        </p:spPr>
      </p:pic>
      <p:pic>
        <p:nvPicPr>
          <p:cNvPr id="37" name="Bildobjekt 36">
            <a:extLst>
              <a:ext uri="{FF2B5EF4-FFF2-40B4-BE49-F238E27FC236}">
                <a16:creationId xmlns:a16="http://schemas.microsoft.com/office/drawing/2014/main" id="{5EE81CEE-13BC-B716-8CE1-9BF3F951DA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7" b="95531" l="11500" r="86000">
                        <a14:foregroundMark x1="21750" y1="89944" x2="21750" y2="89944"/>
                        <a14:foregroundMark x1="28250" y1="95810" x2="28250" y2="95810"/>
                        <a14:foregroundMark x1="35750" y1="40223" x2="35750" y2="40223"/>
                        <a14:foregroundMark x1="72250" y1="70670" x2="72250" y2="70670"/>
                        <a14:foregroundMark x1="55750" y1="29888" x2="55750" y2="29888"/>
                        <a14:foregroundMark x1="11500" y1="49162" x2="11500" y2="49162"/>
                        <a14:foregroundMark x1="55000" y1="22905" x2="55000" y2="22905"/>
                        <a14:foregroundMark x1="86000" y1="69274" x2="86000" y2="692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8" r="5248"/>
          <a:stretch/>
        </p:blipFill>
        <p:spPr>
          <a:xfrm>
            <a:off x="3795217" y="5365518"/>
            <a:ext cx="905713" cy="905675"/>
          </a:xfrm>
          <a:prstGeom prst="rect">
            <a:avLst/>
          </a:prstGeom>
        </p:spPr>
      </p:pic>
      <p:sp>
        <p:nvSpPr>
          <p:cNvPr id="39" name="textruta 38">
            <a:extLst>
              <a:ext uri="{FF2B5EF4-FFF2-40B4-BE49-F238E27FC236}">
                <a16:creationId xmlns:a16="http://schemas.microsoft.com/office/drawing/2014/main" id="{6272FD7C-CA0B-3016-71D9-46225E6BCA46}"/>
              </a:ext>
            </a:extLst>
          </p:cNvPr>
          <p:cNvSpPr txBox="1"/>
          <p:nvPr/>
        </p:nvSpPr>
        <p:spPr>
          <a:xfrm>
            <a:off x="4074681" y="8125461"/>
            <a:ext cx="3075556" cy="1733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Välj </a:t>
            </a:r>
            <a:r>
              <a:rPr lang="sv-SE" sz="1400" dirty="0"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ut ett valfritt </a:t>
            </a: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experiment </a:t>
            </a: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som handlar om </a:t>
            </a:r>
            <a:r>
              <a:rPr lang="sv-SE" sz="1400" dirty="0"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Luft.</a:t>
            </a:r>
            <a:endParaRPr lang="sv-SE" sz="1400" dirty="0">
              <a:effectLst/>
              <a:latin typeface="Nexa Light" panose="02000000000000000000" pitchFamily="50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sv-SE" sz="1400" dirty="0"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Vad heter experimentet? Hur ser experimentet ut? Vad ska man göra i experimentet? Vad kan man lära sig av experimentet?</a:t>
            </a:r>
            <a:endParaRPr lang="sv-SE" sz="1400" dirty="0">
              <a:effectLst/>
              <a:latin typeface="Telge Light" panose="020B0404020203020204" pitchFamily="34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456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ECF5E2C6-41AB-40E6-BA57-D82BB29D4B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766457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36725B9-AA8B-4D1C-9ADD-26B9CAF56E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82333" y="0"/>
            <a:ext cx="3766458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0E694A3-F112-4204-AF7A-9EDC241C87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990" y="5345907"/>
            <a:ext cx="3766457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3C7B6F6-7F70-4633-B5DC-F0A634B1D7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77343" y="5345907"/>
            <a:ext cx="3766458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109BC4C3-1A76-4E25-8D3D-A3D0C1E048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3" y="4618293"/>
            <a:ext cx="1513098" cy="598202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BF6F5EED-A20D-457B-8218-F1AB6B9B61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1" y="4618293"/>
            <a:ext cx="1513098" cy="598202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E3118D0F-A69B-4CFB-AE1F-FBB9B042C3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1" y="9964199"/>
            <a:ext cx="1513098" cy="598202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1831AA60-80CB-4117-88EC-DDD99F3592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3" y="9964199"/>
            <a:ext cx="1513098" cy="598202"/>
          </a:xfrm>
          <a:prstGeom prst="rect">
            <a:avLst/>
          </a:prstGeom>
        </p:spPr>
      </p:pic>
      <p:pic>
        <p:nvPicPr>
          <p:cNvPr id="60" name="Bildobjekt 59">
            <a:extLst>
              <a:ext uri="{FF2B5EF4-FFF2-40B4-BE49-F238E27FC236}">
                <a16:creationId xmlns:a16="http://schemas.microsoft.com/office/drawing/2014/main" id="{41984231-4039-2EE4-4F19-2267CCDFAC1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7282" y="623688"/>
            <a:ext cx="1550672" cy="1335672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69" name="textruta 68">
            <a:extLst>
              <a:ext uri="{FF2B5EF4-FFF2-40B4-BE49-F238E27FC236}">
                <a16:creationId xmlns:a16="http://schemas.microsoft.com/office/drawing/2014/main" id="{ED364F04-CC32-D7CC-62E0-970B1B84CE85}"/>
              </a:ext>
            </a:extLst>
          </p:cNvPr>
          <p:cNvSpPr txBox="1"/>
          <p:nvPr/>
        </p:nvSpPr>
        <p:spPr>
          <a:xfrm>
            <a:off x="4178182" y="2177241"/>
            <a:ext cx="3075556" cy="34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EGEN FRÅGA/UNDERSÖKNING:</a:t>
            </a:r>
          </a:p>
        </p:txBody>
      </p:sp>
      <p:pic>
        <p:nvPicPr>
          <p:cNvPr id="30" name="Bildobjekt 29">
            <a:extLst>
              <a:ext uri="{FF2B5EF4-FFF2-40B4-BE49-F238E27FC236}">
                <a16:creationId xmlns:a16="http://schemas.microsoft.com/office/drawing/2014/main" id="{9826CE08-1046-E4B5-5A29-E80C80F7169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5977" y="6014655"/>
            <a:ext cx="1550672" cy="1335672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31" name="textruta 30">
            <a:extLst>
              <a:ext uri="{FF2B5EF4-FFF2-40B4-BE49-F238E27FC236}">
                <a16:creationId xmlns:a16="http://schemas.microsoft.com/office/drawing/2014/main" id="{05215194-57C0-0DFF-D080-805BC09070A2}"/>
              </a:ext>
            </a:extLst>
          </p:cNvPr>
          <p:cNvSpPr txBox="1"/>
          <p:nvPr/>
        </p:nvSpPr>
        <p:spPr>
          <a:xfrm>
            <a:off x="395848" y="7532463"/>
            <a:ext cx="3075556" cy="34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EGEN FRÅGA/UNDERSÖKNING:</a:t>
            </a:r>
          </a:p>
        </p:txBody>
      </p:sp>
      <p:pic>
        <p:nvPicPr>
          <p:cNvPr id="32" name="Bildobjekt 31">
            <a:extLst>
              <a:ext uri="{FF2B5EF4-FFF2-40B4-BE49-F238E27FC236}">
                <a16:creationId xmlns:a16="http://schemas.microsoft.com/office/drawing/2014/main" id="{DB5C6717-32B8-9F3F-0FFB-EF6A5FA0570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7282" y="6020816"/>
            <a:ext cx="1550672" cy="1335672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33" name="textruta 32">
            <a:extLst>
              <a:ext uri="{FF2B5EF4-FFF2-40B4-BE49-F238E27FC236}">
                <a16:creationId xmlns:a16="http://schemas.microsoft.com/office/drawing/2014/main" id="{F1EC7EE8-1E42-E37C-DB89-9C9841550176}"/>
              </a:ext>
            </a:extLst>
          </p:cNvPr>
          <p:cNvSpPr txBox="1"/>
          <p:nvPr/>
        </p:nvSpPr>
        <p:spPr>
          <a:xfrm>
            <a:off x="4331765" y="7538624"/>
            <a:ext cx="3075556" cy="34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EGEN FRÅGA/UNDERSÖKNING: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7F9AC6FF-DBB2-63D0-67E4-7A687F7E577C}"/>
              </a:ext>
            </a:extLst>
          </p:cNvPr>
          <p:cNvSpPr txBox="1"/>
          <p:nvPr/>
        </p:nvSpPr>
        <p:spPr>
          <a:xfrm>
            <a:off x="3020343" y="21426"/>
            <a:ext cx="7264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Luft 4-6</a:t>
            </a:r>
          </a:p>
        </p:txBody>
      </p:sp>
      <p:pic>
        <p:nvPicPr>
          <p:cNvPr id="35" name="Bildobjekt 34">
            <a:extLst>
              <a:ext uri="{FF2B5EF4-FFF2-40B4-BE49-F238E27FC236}">
                <a16:creationId xmlns:a16="http://schemas.microsoft.com/office/drawing/2014/main" id="{057BB476-B0F5-8A77-58A4-4D1CB448B8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7" b="95531" l="11500" r="86000">
                        <a14:foregroundMark x1="21750" y1="89944" x2="21750" y2="89944"/>
                        <a14:foregroundMark x1="28250" y1="95810" x2="28250" y2="95810"/>
                        <a14:foregroundMark x1="35750" y1="40223" x2="35750" y2="40223"/>
                        <a14:foregroundMark x1="72250" y1="70670" x2="72250" y2="70670"/>
                        <a14:foregroundMark x1="55750" y1="29888" x2="55750" y2="29888"/>
                        <a14:foregroundMark x1="11500" y1="49162" x2="11500" y2="49162"/>
                        <a14:foregroundMark x1="55000" y1="22905" x2="55000" y2="22905"/>
                        <a14:foregroundMark x1="86000" y1="69274" x2="86000" y2="692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8" r="5248"/>
          <a:stretch/>
        </p:blipFill>
        <p:spPr>
          <a:xfrm>
            <a:off x="18497" y="15947"/>
            <a:ext cx="905713" cy="905675"/>
          </a:xfrm>
          <a:prstGeom prst="rect">
            <a:avLst/>
          </a:prstGeom>
        </p:spPr>
      </p:pic>
      <p:sp>
        <p:nvSpPr>
          <p:cNvPr id="36" name="textruta 35">
            <a:extLst>
              <a:ext uri="{FF2B5EF4-FFF2-40B4-BE49-F238E27FC236}">
                <a16:creationId xmlns:a16="http://schemas.microsoft.com/office/drawing/2014/main" id="{EF46EF58-E8DF-E723-1220-3939359BEC89}"/>
              </a:ext>
            </a:extLst>
          </p:cNvPr>
          <p:cNvSpPr txBox="1"/>
          <p:nvPr/>
        </p:nvSpPr>
        <p:spPr>
          <a:xfrm>
            <a:off x="6806121" y="21426"/>
            <a:ext cx="7264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Luft 4-6</a:t>
            </a:r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204E381F-8642-7935-2055-EAC8F0C33980}"/>
              </a:ext>
            </a:extLst>
          </p:cNvPr>
          <p:cNvSpPr txBox="1"/>
          <p:nvPr/>
        </p:nvSpPr>
        <p:spPr>
          <a:xfrm>
            <a:off x="3020343" y="5367512"/>
            <a:ext cx="7264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Luft 4-6</a:t>
            </a:r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425DCCC2-BC13-B063-7FC1-77C4A7399EB2}"/>
              </a:ext>
            </a:extLst>
          </p:cNvPr>
          <p:cNvSpPr txBox="1"/>
          <p:nvPr/>
        </p:nvSpPr>
        <p:spPr>
          <a:xfrm>
            <a:off x="6806121" y="5367512"/>
            <a:ext cx="7264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Luft 4-6</a:t>
            </a:r>
          </a:p>
        </p:txBody>
      </p:sp>
      <p:pic>
        <p:nvPicPr>
          <p:cNvPr id="39" name="Bildobjekt 38">
            <a:extLst>
              <a:ext uri="{FF2B5EF4-FFF2-40B4-BE49-F238E27FC236}">
                <a16:creationId xmlns:a16="http://schemas.microsoft.com/office/drawing/2014/main" id="{F18ED499-674B-E292-D8EF-27E640282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7" b="95531" l="11500" r="86000">
                        <a14:foregroundMark x1="21750" y1="89944" x2="21750" y2="89944"/>
                        <a14:foregroundMark x1="28250" y1="95810" x2="28250" y2="95810"/>
                        <a14:foregroundMark x1="35750" y1="40223" x2="35750" y2="40223"/>
                        <a14:foregroundMark x1="72250" y1="70670" x2="72250" y2="70670"/>
                        <a14:foregroundMark x1="55750" y1="29888" x2="55750" y2="29888"/>
                        <a14:foregroundMark x1="11500" y1="49162" x2="11500" y2="49162"/>
                        <a14:foregroundMark x1="55000" y1="22905" x2="55000" y2="22905"/>
                        <a14:foregroundMark x1="86000" y1="69274" x2="86000" y2="692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8" r="5248"/>
          <a:stretch/>
        </p:blipFill>
        <p:spPr>
          <a:xfrm>
            <a:off x="3792450" y="15894"/>
            <a:ext cx="905713" cy="905675"/>
          </a:xfrm>
          <a:prstGeom prst="rect">
            <a:avLst/>
          </a:prstGeom>
        </p:spPr>
      </p:pic>
      <p:pic>
        <p:nvPicPr>
          <p:cNvPr id="40" name="Bildobjekt 39">
            <a:extLst>
              <a:ext uri="{FF2B5EF4-FFF2-40B4-BE49-F238E27FC236}">
                <a16:creationId xmlns:a16="http://schemas.microsoft.com/office/drawing/2014/main" id="{CCAF58B6-69E2-85A9-F25A-8CE5250514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7" b="95531" l="11500" r="86000">
                        <a14:foregroundMark x1="21750" y1="89944" x2="21750" y2="89944"/>
                        <a14:foregroundMark x1="28250" y1="95810" x2="28250" y2="95810"/>
                        <a14:foregroundMark x1="35750" y1="40223" x2="35750" y2="40223"/>
                        <a14:foregroundMark x1="72250" y1="70670" x2="72250" y2="70670"/>
                        <a14:foregroundMark x1="55750" y1="29888" x2="55750" y2="29888"/>
                        <a14:foregroundMark x1="11500" y1="49162" x2="11500" y2="49162"/>
                        <a14:foregroundMark x1="55000" y1="22905" x2="55000" y2="22905"/>
                        <a14:foregroundMark x1="86000" y1="69274" x2="86000" y2="692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8" r="5248"/>
          <a:stretch/>
        </p:blipFill>
        <p:spPr>
          <a:xfrm>
            <a:off x="10632" y="5370887"/>
            <a:ext cx="905713" cy="905675"/>
          </a:xfrm>
          <a:prstGeom prst="rect">
            <a:avLst/>
          </a:prstGeom>
        </p:spPr>
      </p:pic>
      <p:pic>
        <p:nvPicPr>
          <p:cNvPr id="41" name="Bildobjekt 40">
            <a:extLst>
              <a:ext uri="{FF2B5EF4-FFF2-40B4-BE49-F238E27FC236}">
                <a16:creationId xmlns:a16="http://schemas.microsoft.com/office/drawing/2014/main" id="{55AC8889-00A2-89F5-8869-0148B0322A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7" b="95531" l="11500" r="86000">
                        <a14:foregroundMark x1="21750" y1="89944" x2="21750" y2="89944"/>
                        <a14:foregroundMark x1="28250" y1="95810" x2="28250" y2="95810"/>
                        <a14:foregroundMark x1="35750" y1="40223" x2="35750" y2="40223"/>
                        <a14:foregroundMark x1="72250" y1="70670" x2="72250" y2="70670"/>
                        <a14:foregroundMark x1="55750" y1="29888" x2="55750" y2="29888"/>
                        <a14:foregroundMark x1="11500" y1="49162" x2="11500" y2="49162"/>
                        <a14:foregroundMark x1="55000" y1="22905" x2="55000" y2="22905"/>
                        <a14:foregroundMark x1="86000" y1="69274" x2="86000" y2="692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8" r="5248"/>
          <a:stretch/>
        </p:blipFill>
        <p:spPr>
          <a:xfrm>
            <a:off x="3795217" y="5365518"/>
            <a:ext cx="905713" cy="905675"/>
          </a:xfrm>
          <a:prstGeom prst="rect">
            <a:avLst/>
          </a:prstGeom>
        </p:spPr>
      </p:pic>
      <p:pic>
        <p:nvPicPr>
          <p:cNvPr id="42" name="Bildobjekt 41">
            <a:extLst>
              <a:ext uri="{FF2B5EF4-FFF2-40B4-BE49-F238E27FC236}">
                <a16:creationId xmlns:a16="http://schemas.microsoft.com/office/drawing/2014/main" id="{8E479B43-8A58-6F90-8471-A93CFB43F6F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2902" y="623688"/>
            <a:ext cx="1550672" cy="1335672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43" name="textruta 42">
            <a:extLst>
              <a:ext uri="{FF2B5EF4-FFF2-40B4-BE49-F238E27FC236}">
                <a16:creationId xmlns:a16="http://schemas.microsoft.com/office/drawing/2014/main" id="{FC8C3E95-0388-0A92-9039-2123E29AA083}"/>
              </a:ext>
            </a:extLst>
          </p:cNvPr>
          <p:cNvSpPr txBox="1"/>
          <p:nvPr/>
        </p:nvSpPr>
        <p:spPr>
          <a:xfrm>
            <a:off x="273701" y="2186556"/>
            <a:ext cx="3075556" cy="34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EGEN FRÅGA/UNDERSÖKNING:</a:t>
            </a:r>
          </a:p>
        </p:txBody>
      </p:sp>
    </p:spTree>
    <p:extLst>
      <p:ext uri="{BB962C8B-B14F-4D97-AF65-F5344CB8AC3E}">
        <p14:creationId xmlns:p14="http://schemas.microsoft.com/office/powerpoint/2010/main" val="2534474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a1cb525-c9d1-499c-bfd9-64700423c8c7}" enabled="1" method="Privileged" siteId="{74c3677e-5b7b-432a-9b25-296263c3d09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889</TotalTime>
  <Words>617</Words>
  <Application>Microsoft Office PowerPoint</Application>
  <PresentationFormat>Anpassad</PresentationFormat>
  <Paragraphs>64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Nexa Bold</vt:lpstr>
      <vt:lpstr>Nexa Light</vt:lpstr>
      <vt:lpstr>Telge Light</vt:lpstr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Viveka Andersson (TT)</dc:creator>
  <cp:lastModifiedBy>Cecilia Ekstrand (TT)</cp:lastModifiedBy>
  <cp:revision>70</cp:revision>
  <cp:lastPrinted>2022-08-16T08:30:22Z</cp:lastPrinted>
  <dcterms:created xsi:type="dcterms:W3CDTF">2022-06-09T19:44:38Z</dcterms:created>
  <dcterms:modified xsi:type="dcterms:W3CDTF">2023-07-04T14:03:26Z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Office-tema:8</vt:lpwstr>
  </property>
  <property fmtid="{D5CDD505-2E9C-101B-9397-08002B2CF9AE}" pid="3" name="ClassificationContentMarkingHeaderText">
    <vt:lpwstr>Känslighet - Öppen</vt:lpwstr>
  </property>
</Properties>
</file>