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7" r:id="rId3"/>
    <p:sldId id="261" r:id="rId4"/>
    <p:sldId id="259" r:id="rId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p:scale>
          <a:sx n="60" d="100"/>
          <a:sy n="60" d="100"/>
        </p:scale>
        <p:origin x="164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sv-SE"/>
              <a:t>Klicka här för att ändra mall för rubrikformat</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2023-09-18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49292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2023-09-18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3787292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2023-09-18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3560236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664E0D9A-450E-4B4B-B117-EA07D2847A7F}" type="datetimeFigureOut">
              <a:rPr lang="sv-SE" smtClean="0"/>
              <a:t>2023-09-18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3217486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sv-SE"/>
              <a:t>Klicka här för att ändra mall för rubrikformat</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664E0D9A-450E-4B4B-B117-EA07D2847A7F}" type="datetimeFigureOut">
              <a:rPr lang="sv-SE" smtClean="0"/>
              <a:t>2023-09-18</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919941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664E0D9A-450E-4B4B-B117-EA07D2847A7F}" type="datetimeFigureOut">
              <a:rPr lang="sv-SE" smtClean="0"/>
              <a:t>2023-09-18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173676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sv-SE"/>
              <a:t>Klicka här för att ändra format på bakgrundstexten</a:t>
            </a:r>
          </a:p>
        </p:txBody>
      </p:sp>
      <p:sp>
        <p:nvSpPr>
          <p:cNvPr id="4" name="Content Placeholder 3"/>
          <p:cNvSpPr>
            <a:spLocks noGrp="1"/>
          </p:cNvSpPr>
          <p:nvPr>
            <p:ph sz="half" idx="2"/>
          </p:nvPr>
        </p:nvSpPr>
        <p:spPr>
          <a:xfrm>
            <a:off x="520713" y="3905482"/>
            <a:ext cx="3198096" cy="57443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sv-SE"/>
              <a:t>Klicka här för att ändra format på bakgrundstexten</a:t>
            </a:r>
          </a:p>
        </p:txBody>
      </p:sp>
      <p:sp>
        <p:nvSpPr>
          <p:cNvPr id="6" name="Content Placeholder 5"/>
          <p:cNvSpPr>
            <a:spLocks noGrp="1"/>
          </p:cNvSpPr>
          <p:nvPr>
            <p:ph sz="quarter" idx="4"/>
          </p:nvPr>
        </p:nvSpPr>
        <p:spPr>
          <a:xfrm>
            <a:off x="3827086" y="3905482"/>
            <a:ext cx="3213847" cy="574437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664E0D9A-450E-4B4B-B117-EA07D2847A7F}" type="datetimeFigureOut">
              <a:rPr lang="sv-SE" smtClean="0"/>
              <a:t>2023-09-18</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411053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664E0D9A-450E-4B4B-B117-EA07D2847A7F}" type="datetimeFigureOut">
              <a:rPr lang="sv-SE" smtClean="0"/>
              <a:t>2023-09-18</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742084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E0D9A-450E-4B4B-B117-EA07D2847A7F}" type="datetimeFigureOut">
              <a:rPr lang="sv-SE" smtClean="0"/>
              <a:t>2023-09-18</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38726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sv-SE"/>
              <a:t>Klicka här för att ändra mall för rubrikformat</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64E0D9A-450E-4B4B-B117-EA07D2847A7F}" type="datetimeFigureOut">
              <a:rPr lang="sv-SE" smtClean="0"/>
              <a:t>2023-09-18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110117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664E0D9A-450E-4B4B-B117-EA07D2847A7F}" type="datetimeFigureOut">
              <a:rPr lang="sv-SE" smtClean="0"/>
              <a:t>2023-09-18</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5A5B0D8A-DACF-47E0-B96C-2E9E93913DDE}" type="slidenum">
              <a:rPr lang="sv-SE" smtClean="0"/>
              <a:t>‹#›</a:t>
            </a:fld>
            <a:endParaRPr lang="sv-SE"/>
          </a:p>
        </p:txBody>
      </p:sp>
    </p:spTree>
    <p:extLst>
      <p:ext uri="{BB962C8B-B14F-4D97-AF65-F5344CB8AC3E}">
        <p14:creationId xmlns:p14="http://schemas.microsoft.com/office/powerpoint/2010/main" val="284932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664E0D9A-450E-4B4B-B117-EA07D2847A7F}" type="datetimeFigureOut">
              <a:rPr lang="sv-SE" smtClean="0"/>
              <a:t>2023-09-18</a:t>
            </a:fld>
            <a:endParaRPr lang="sv-SE"/>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A5B0D8A-DACF-47E0-B96C-2E9E93913DDE}" type="slidenum">
              <a:rPr lang="sv-SE" smtClean="0"/>
              <a:t>‹#›</a:t>
            </a:fld>
            <a:endParaRPr lang="sv-SE"/>
          </a:p>
        </p:txBody>
      </p:sp>
      <p:sp>
        <p:nvSpPr>
          <p:cNvPr id="8" name="textruta 7">
            <a:extLst>
              <a:ext uri="{FF2B5EF4-FFF2-40B4-BE49-F238E27FC236}">
                <a16:creationId xmlns:a16="http://schemas.microsoft.com/office/drawing/2014/main" id="{13AEFC26-817C-4577-9C2E-C02E0AFAAF27}"/>
              </a:ext>
            </a:extLst>
          </p:cNvPr>
          <p:cNvSpPr txBox="1"/>
          <p:nvPr userDrawn="1">
            <p:extLst>
              <p:ext uri="{1162E1C5-73C7-4A58-AE30-91384D911F3F}">
                <p184:classification xmlns:p184="http://schemas.microsoft.com/office/powerpoint/2018/4/main" val="hdr"/>
              </p:ext>
            </p:extLst>
          </p:nvPr>
        </p:nvSpPr>
        <p:spPr>
          <a:xfrm>
            <a:off x="6583363" y="0"/>
            <a:ext cx="1004887" cy="152400"/>
          </a:xfrm>
          <a:prstGeom prst="rect">
            <a:avLst/>
          </a:prstGeom>
        </p:spPr>
        <p:txBody>
          <a:bodyPr horzOverflow="overflow" lIns="0" tIns="0" rIns="0" bIns="0">
            <a:spAutoFit/>
          </a:bodyPr>
          <a:lstStyle/>
          <a:p>
            <a:pPr algn="r"/>
            <a:r>
              <a:rPr lang="sv-SE" sz="1000">
                <a:solidFill>
                  <a:srgbClr val="000000"/>
                </a:solidFill>
                <a:latin typeface="Calibri" panose="020F0502020204030204" pitchFamily="34" charset="0"/>
                <a:cs typeface="Calibri" panose="020F0502020204030204" pitchFamily="34" charset="0"/>
              </a:rPr>
              <a:t>Känslighet - Öppen</a:t>
            </a:r>
          </a:p>
        </p:txBody>
      </p:sp>
    </p:spTree>
    <p:extLst>
      <p:ext uri="{BB962C8B-B14F-4D97-AF65-F5344CB8AC3E}">
        <p14:creationId xmlns:p14="http://schemas.microsoft.com/office/powerpoint/2010/main" val="319961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g"/><Relationship Id="rId7" Type="http://schemas.microsoft.com/office/2007/relationships/hdphoto" Target="../media/hdphoto1.wdp"/><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jpg"/><Relationship Id="rId7"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4.pn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jpeg"/><Relationship Id="rId5" Type="http://schemas.microsoft.com/office/2007/relationships/hdphoto" Target="../media/hdphoto1.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 name="Bildobjekt 47">
            <a:extLst>
              <a:ext uri="{FF2B5EF4-FFF2-40B4-BE49-F238E27FC236}">
                <a16:creationId xmlns:a16="http://schemas.microsoft.com/office/drawing/2014/main" id="{3B90BF7C-EC2E-9857-AE09-71C59C864AB3}"/>
              </a:ext>
            </a:extLst>
          </p:cNvPr>
          <p:cNvPicPr/>
          <p:nvPr/>
        </p:nvPicPr>
        <p:blipFill rotWithShape="1">
          <a:blip r:embed="rId2">
            <a:extLst>
              <a:ext uri="{28A0092B-C50C-407E-A947-70E740481C1C}">
                <a14:useLocalDpi xmlns:a14="http://schemas.microsoft.com/office/drawing/2010/main" val="0"/>
              </a:ext>
            </a:extLst>
          </a:blip>
          <a:srcRect l="7090" t="10494" r="7090"/>
          <a:stretch/>
        </p:blipFill>
        <p:spPr>
          <a:xfrm>
            <a:off x="4531384" y="540243"/>
            <a:ext cx="2465423" cy="1710950"/>
          </a:xfrm>
          <a:prstGeom prst="rect">
            <a:avLst/>
          </a:prstGeom>
          <a:ln w="28575">
            <a:solidFill>
              <a:schemeClr val="bg2">
                <a:lumMod val="10000"/>
              </a:schemeClr>
            </a:solidFill>
          </a:ln>
        </p:spPr>
      </p:pic>
      <p:pic>
        <p:nvPicPr>
          <p:cNvPr id="42" name="Bildobjekt 41">
            <a:extLst>
              <a:ext uri="{FF2B5EF4-FFF2-40B4-BE49-F238E27FC236}">
                <a16:creationId xmlns:a16="http://schemas.microsoft.com/office/drawing/2014/main" id="{77EE491E-6A40-2277-E8CA-C1F065ABED74}"/>
              </a:ext>
            </a:extLst>
          </p:cNvPr>
          <p:cNvPicPr/>
          <p:nvPr/>
        </p:nvPicPr>
        <p:blipFill>
          <a:blip r:embed="rId3">
            <a:extLst>
              <a:ext uri="{28A0092B-C50C-407E-A947-70E740481C1C}">
                <a14:useLocalDpi xmlns:a14="http://schemas.microsoft.com/office/drawing/2010/main" val="0"/>
              </a:ext>
            </a:extLst>
          </a:blip>
          <a:srcRect t="8815" b="8815"/>
          <a:stretch/>
        </p:blipFill>
        <p:spPr>
          <a:xfrm>
            <a:off x="4636785" y="5679227"/>
            <a:ext cx="2514875" cy="1362158"/>
          </a:xfrm>
          <a:prstGeom prst="rect">
            <a:avLst/>
          </a:prstGeom>
          <a:ln w="28575">
            <a:solidFill>
              <a:schemeClr val="bg2">
                <a:lumMod val="10000"/>
              </a:schemeClr>
            </a:solidFill>
          </a:ln>
        </p:spPr>
      </p:pic>
      <p:pic>
        <p:nvPicPr>
          <p:cNvPr id="22" name="Bildobjekt 21">
            <a:extLst>
              <a:ext uri="{FF2B5EF4-FFF2-40B4-BE49-F238E27FC236}">
                <a16:creationId xmlns:a16="http://schemas.microsoft.com/office/drawing/2014/main" id="{1A5A1583-AB80-7F2F-0E3A-D2CEE0FDDDBA}"/>
              </a:ext>
            </a:extLst>
          </p:cNvPr>
          <p:cNvPicPr/>
          <p:nvPr/>
        </p:nvPicPr>
        <p:blipFill rotWithShape="1">
          <a:blip r:embed="rId4">
            <a:extLst>
              <a:ext uri="{28A0092B-C50C-407E-A947-70E740481C1C}">
                <a14:useLocalDpi xmlns:a14="http://schemas.microsoft.com/office/drawing/2010/main" val="0"/>
              </a:ext>
            </a:extLst>
          </a:blip>
          <a:srcRect l="9915"/>
          <a:stretch/>
        </p:blipFill>
        <p:spPr>
          <a:xfrm>
            <a:off x="906113" y="504432"/>
            <a:ext cx="2422876" cy="1710950"/>
          </a:xfrm>
          <a:prstGeom prst="rect">
            <a:avLst/>
          </a:prstGeom>
          <a:ln w="28575">
            <a:solidFill>
              <a:schemeClr val="bg2">
                <a:lumMod val="10000"/>
              </a:schemeClr>
            </a:solidFill>
          </a:ln>
        </p:spPr>
      </p:pic>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sp>
        <p:nvSpPr>
          <p:cNvPr id="32" name="textruta 31">
            <a:extLst>
              <a:ext uri="{FF2B5EF4-FFF2-40B4-BE49-F238E27FC236}">
                <a16:creationId xmlns:a16="http://schemas.microsoft.com/office/drawing/2014/main" id="{F655248F-CD5C-38E8-1059-BE43FA9DC4BC}"/>
              </a:ext>
            </a:extLst>
          </p:cNvPr>
          <p:cNvSpPr txBox="1"/>
          <p:nvPr/>
        </p:nvSpPr>
        <p:spPr>
          <a:xfrm>
            <a:off x="199015" y="2313427"/>
            <a:ext cx="3358446" cy="245195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Blixtskaparen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Tryck på den röda knappen som laddar upp de båda kloten. När laddningsskillnaden är tillräckligt stor så sker en urladdning. Det kan kännas som en stöt, synas som en blixt eller låta som en smäll. Vad kallas begreppet?</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Prata om när ni vid något tillfälle upplevt detta fenomen.</a:t>
            </a:r>
          </a:p>
        </p:txBody>
      </p:sp>
      <p:sp>
        <p:nvSpPr>
          <p:cNvPr id="2" name="textruta 1">
            <a:extLst>
              <a:ext uri="{FF2B5EF4-FFF2-40B4-BE49-F238E27FC236}">
                <a16:creationId xmlns:a16="http://schemas.microsoft.com/office/drawing/2014/main" id="{FE23AF79-B969-E804-86F1-0F1B55ED3CB2}"/>
              </a:ext>
            </a:extLst>
          </p:cNvPr>
          <p:cNvSpPr txBox="1"/>
          <p:nvPr/>
        </p:nvSpPr>
        <p:spPr>
          <a:xfrm>
            <a:off x="2229461" y="25907"/>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sp>
        <p:nvSpPr>
          <p:cNvPr id="43" name="textruta 42">
            <a:extLst>
              <a:ext uri="{FF2B5EF4-FFF2-40B4-BE49-F238E27FC236}">
                <a16:creationId xmlns:a16="http://schemas.microsoft.com/office/drawing/2014/main" id="{A0A29237-8734-394D-89D9-BCEB8AD3AB03}"/>
              </a:ext>
            </a:extLst>
          </p:cNvPr>
          <p:cNvSpPr txBox="1"/>
          <p:nvPr/>
        </p:nvSpPr>
        <p:spPr>
          <a:xfrm>
            <a:off x="3870359" y="7214865"/>
            <a:ext cx="3473194" cy="3303468"/>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Generator-Motor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Se till att den röda sladden sitter i kontakten. Prova att veva på först den ena och sedan den andra veven. Vad händer?</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Koppla ur den röda sladden och prova att veva igen. Vad händer nu?</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En generator omvandlar rörelseenergi till elektrisk energi. En motor omvandlar energi (kemisk eller elektrisk) till rörelseenergi.</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Vilken är motor och vilken är generator?</a:t>
            </a:r>
          </a:p>
        </p:txBody>
      </p:sp>
      <p:sp>
        <p:nvSpPr>
          <p:cNvPr id="50" name="textruta 49">
            <a:extLst>
              <a:ext uri="{FF2B5EF4-FFF2-40B4-BE49-F238E27FC236}">
                <a16:creationId xmlns:a16="http://schemas.microsoft.com/office/drawing/2014/main" id="{01E9BABF-11C0-2EE1-EED1-3F5EE9A3AAF3}"/>
              </a:ext>
            </a:extLst>
          </p:cNvPr>
          <p:cNvSpPr txBox="1"/>
          <p:nvPr/>
        </p:nvSpPr>
        <p:spPr>
          <a:xfrm>
            <a:off x="3977286" y="2526406"/>
            <a:ext cx="3576495" cy="180562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Elektromagneten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Försöka att fästa så många skruvar och metallbrickor mot järnstaven som möjligt.</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Elektromagneter är inte som permanentmagneter. Hur skulle du beskriva likheter och skillnader?</a:t>
            </a:r>
          </a:p>
        </p:txBody>
      </p:sp>
      <p:sp>
        <p:nvSpPr>
          <p:cNvPr id="51" name="textruta 50">
            <a:extLst>
              <a:ext uri="{FF2B5EF4-FFF2-40B4-BE49-F238E27FC236}">
                <a16:creationId xmlns:a16="http://schemas.microsoft.com/office/drawing/2014/main" id="{0461FA9B-5D43-46AB-C656-A58FE7301537}"/>
              </a:ext>
            </a:extLst>
          </p:cNvPr>
          <p:cNvSpPr txBox="1"/>
          <p:nvPr/>
        </p:nvSpPr>
        <p:spPr>
          <a:xfrm>
            <a:off x="145816" y="7788935"/>
            <a:ext cx="3464843" cy="1374735"/>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Energicyklarna.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Cykla på cyklarna tills lamporna lyser.</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Varifrån kommer elektriciteten som får lamporna att lysa och föremålen att röra på sig?</a:t>
            </a:r>
          </a:p>
        </p:txBody>
      </p:sp>
      <p:pic>
        <p:nvPicPr>
          <p:cNvPr id="10" name="Bildobjekt 9">
            <a:extLst>
              <a:ext uri="{FF2B5EF4-FFF2-40B4-BE49-F238E27FC236}">
                <a16:creationId xmlns:a16="http://schemas.microsoft.com/office/drawing/2014/main" id="{7BEACBC7-05CD-633A-0D42-7CEF99BEA61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20173" y="23335"/>
            <a:ext cx="1071432" cy="958931"/>
          </a:xfrm>
          <a:prstGeom prst="rect">
            <a:avLst/>
          </a:prstGeom>
        </p:spPr>
      </p:pic>
      <p:sp>
        <p:nvSpPr>
          <p:cNvPr id="59" name="textruta 58">
            <a:extLst>
              <a:ext uri="{FF2B5EF4-FFF2-40B4-BE49-F238E27FC236}">
                <a16:creationId xmlns:a16="http://schemas.microsoft.com/office/drawing/2014/main" id="{E9D608B3-4438-26B5-2872-A0368E103699}"/>
              </a:ext>
            </a:extLst>
          </p:cNvPr>
          <p:cNvSpPr txBox="1"/>
          <p:nvPr/>
        </p:nvSpPr>
        <p:spPr>
          <a:xfrm>
            <a:off x="6016472" y="21860"/>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sp>
        <p:nvSpPr>
          <p:cNvPr id="60" name="textruta 59">
            <a:extLst>
              <a:ext uri="{FF2B5EF4-FFF2-40B4-BE49-F238E27FC236}">
                <a16:creationId xmlns:a16="http://schemas.microsoft.com/office/drawing/2014/main" id="{5844D63C-0705-2419-BEF9-B6595D62C801}"/>
              </a:ext>
            </a:extLst>
          </p:cNvPr>
          <p:cNvSpPr txBox="1"/>
          <p:nvPr/>
        </p:nvSpPr>
        <p:spPr>
          <a:xfrm>
            <a:off x="2223567" y="5379124"/>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sp>
        <p:nvSpPr>
          <p:cNvPr id="61" name="textruta 60">
            <a:extLst>
              <a:ext uri="{FF2B5EF4-FFF2-40B4-BE49-F238E27FC236}">
                <a16:creationId xmlns:a16="http://schemas.microsoft.com/office/drawing/2014/main" id="{86406FC9-B4C9-3F24-0605-E4E1EA5B60E3}"/>
              </a:ext>
            </a:extLst>
          </p:cNvPr>
          <p:cNvSpPr txBox="1"/>
          <p:nvPr/>
        </p:nvSpPr>
        <p:spPr>
          <a:xfrm>
            <a:off x="6010578" y="5375077"/>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pic>
        <p:nvPicPr>
          <p:cNvPr id="62" name="Bildobjekt 61">
            <a:extLst>
              <a:ext uri="{FF2B5EF4-FFF2-40B4-BE49-F238E27FC236}">
                <a16:creationId xmlns:a16="http://schemas.microsoft.com/office/drawing/2014/main" id="{F5BEE56F-2730-C2C4-CA73-EB17364594B4}"/>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797198" y="24967"/>
            <a:ext cx="1071432" cy="958931"/>
          </a:xfrm>
          <a:prstGeom prst="rect">
            <a:avLst/>
          </a:prstGeom>
        </p:spPr>
      </p:pic>
      <p:pic>
        <p:nvPicPr>
          <p:cNvPr id="63" name="Bildobjekt 62">
            <a:extLst>
              <a:ext uri="{FF2B5EF4-FFF2-40B4-BE49-F238E27FC236}">
                <a16:creationId xmlns:a16="http://schemas.microsoft.com/office/drawing/2014/main" id="{27BC36D8-257E-924F-6840-7075E399C7C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18497" y="5370779"/>
            <a:ext cx="1071432" cy="958931"/>
          </a:xfrm>
          <a:prstGeom prst="rect">
            <a:avLst/>
          </a:prstGeom>
        </p:spPr>
      </p:pic>
      <p:pic>
        <p:nvPicPr>
          <p:cNvPr id="64" name="Bildobjekt 63">
            <a:extLst>
              <a:ext uri="{FF2B5EF4-FFF2-40B4-BE49-F238E27FC236}">
                <a16:creationId xmlns:a16="http://schemas.microsoft.com/office/drawing/2014/main" id="{56100C77-0310-9AE5-8836-82502B20D42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795522" y="5372411"/>
            <a:ext cx="1071432" cy="958931"/>
          </a:xfrm>
          <a:prstGeom prst="rect">
            <a:avLst/>
          </a:prstGeom>
        </p:spPr>
      </p:pic>
      <p:pic>
        <p:nvPicPr>
          <p:cNvPr id="65" name="Bildobjekt 64">
            <a:extLst>
              <a:ext uri="{FF2B5EF4-FFF2-40B4-BE49-F238E27FC236}">
                <a16:creationId xmlns:a16="http://schemas.microsoft.com/office/drawing/2014/main" id="{154315FE-5674-4E86-BBF4-1A607531F5A8}"/>
              </a:ext>
            </a:extLst>
          </p:cNvPr>
          <p:cNvPicPr/>
          <p:nvPr/>
        </p:nvPicPr>
        <p:blipFill>
          <a:blip r:embed="rId8">
            <a:extLst>
              <a:ext uri="{28A0092B-C50C-407E-A947-70E740481C1C}">
                <a14:useLocalDpi xmlns:a14="http://schemas.microsoft.com/office/drawing/2010/main" val="0"/>
              </a:ext>
            </a:extLst>
          </a:blip>
          <a:srcRect t="3724" b="3724"/>
          <a:stretch/>
        </p:blipFill>
        <p:spPr>
          <a:xfrm>
            <a:off x="724147" y="5850244"/>
            <a:ext cx="2540379" cy="1569395"/>
          </a:xfrm>
          <a:prstGeom prst="rect">
            <a:avLst/>
          </a:prstGeom>
          <a:ln w="28575">
            <a:solidFill>
              <a:schemeClr val="bg2">
                <a:lumMod val="10000"/>
              </a:schemeClr>
            </a:solidFill>
          </a:ln>
        </p:spPr>
      </p:pic>
    </p:spTree>
    <p:extLst>
      <p:ext uri="{BB962C8B-B14F-4D97-AF65-F5344CB8AC3E}">
        <p14:creationId xmlns:p14="http://schemas.microsoft.com/office/powerpoint/2010/main" val="123291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 name="Bildobjekt 47">
            <a:extLst>
              <a:ext uri="{FF2B5EF4-FFF2-40B4-BE49-F238E27FC236}">
                <a16:creationId xmlns:a16="http://schemas.microsoft.com/office/drawing/2014/main" id="{A7FCA50A-953F-4A4E-211B-B9B3FE9EF447}"/>
              </a:ext>
            </a:extLst>
          </p:cNvPr>
          <p:cNvPicPr/>
          <p:nvPr/>
        </p:nvPicPr>
        <p:blipFill>
          <a:blip r:embed="rId2">
            <a:extLst>
              <a:ext uri="{28A0092B-C50C-407E-A947-70E740481C1C}">
                <a14:useLocalDpi xmlns:a14="http://schemas.microsoft.com/office/drawing/2010/main" val="0"/>
              </a:ext>
            </a:extLst>
          </a:blip>
          <a:srcRect t="2876" b="2876"/>
          <a:stretch/>
        </p:blipFill>
        <p:spPr>
          <a:xfrm>
            <a:off x="841840" y="5721814"/>
            <a:ext cx="2551422" cy="2020984"/>
          </a:xfrm>
          <a:prstGeom prst="rect">
            <a:avLst/>
          </a:prstGeom>
          <a:ln w="28575">
            <a:solidFill>
              <a:schemeClr val="bg2">
                <a:lumMod val="10000"/>
              </a:schemeClr>
            </a:solidFill>
          </a:ln>
        </p:spPr>
      </p:pic>
      <p:pic>
        <p:nvPicPr>
          <p:cNvPr id="47" name="Bildobjekt 46">
            <a:extLst>
              <a:ext uri="{FF2B5EF4-FFF2-40B4-BE49-F238E27FC236}">
                <a16:creationId xmlns:a16="http://schemas.microsoft.com/office/drawing/2014/main" id="{118984F4-909F-0F63-33A8-049A7BF7AD5C}"/>
              </a:ext>
            </a:extLst>
          </p:cNvPr>
          <p:cNvPicPr/>
          <p:nvPr/>
        </p:nvPicPr>
        <p:blipFill>
          <a:blip r:embed="rId3">
            <a:extLst>
              <a:ext uri="{28A0092B-C50C-407E-A947-70E740481C1C}">
                <a14:useLocalDpi xmlns:a14="http://schemas.microsoft.com/office/drawing/2010/main" val="0"/>
              </a:ext>
            </a:extLst>
          </a:blip>
          <a:srcRect l="7256" r="7256"/>
          <a:stretch/>
        </p:blipFill>
        <p:spPr>
          <a:xfrm>
            <a:off x="4507311" y="508477"/>
            <a:ext cx="2079762" cy="1623891"/>
          </a:xfrm>
          <a:prstGeom prst="rect">
            <a:avLst/>
          </a:prstGeom>
          <a:ln w="28575">
            <a:solidFill>
              <a:schemeClr val="bg2">
                <a:lumMod val="10000"/>
              </a:schemeClr>
            </a:solidFill>
          </a:ln>
        </p:spPr>
      </p:pic>
      <p:pic>
        <p:nvPicPr>
          <p:cNvPr id="46" name="Bildobjekt 45">
            <a:extLst>
              <a:ext uri="{FF2B5EF4-FFF2-40B4-BE49-F238E27FC236}">
                <a16:creationId xmlns:a16="http://schemas.microsoft.com/office/drawing/2014/main" id="{BDEB90BA-F23F-3E2F-5368-20112E8172DA}"/>
              </a:ext>
            </a:extLst>
          </p:cNvPr>
          <p:cNvPicPr/>
          <p:nvPr/>
        </p:nvPicPr>
        <p:blipFill>
          <a:blip r:embed="rId4">
            <a:extLst>
              <a:ext uri="{28A0092B-C50C-407E-A947-70E740481C1C}">
                <a14:useLocalDpi xmlns:a14="http://schemas.microsoft.com/office/drawing/2010/main" val="0"/>
              </a:ext>
            </a:extLst>
          </a:blip>
          <a:srcRect t="986" b="986"/>
          <a:stretch/>
        </p:blipFill>
        <p:spPr>
          <a:xfrm>
            <a:off x="787400" y="488029"/>
            <a:ext cx="2222500" cy="1592740"/>
          </a:xfrm>
          <a:prstGeom prst="rect">
            <a:avLst/>
          </a:prstGeom>
          <a:ln w="28575">
            <a:solidFill>
              <a:schemeClr val="bg2">
                <a:lumMod val="10000"/>
              </a:schemeClr>
            </a:solidFill>
          </a:ln>
        </p:spPr>
      </p:pic>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pic>
        <p:nvPicPr>
          <p:cNvPr id="49" name="Bildobjekt 48">
            <a:extLst>
              <a:ext uri="{FF2B5EF4-FFF2-40B4-BE49-F238E27FC236}">
                <a16:creationId xmlns:a16="http://schemas.microsoft.com/office/drawing/2014/main" id="{081BFF3E-35B2-776E-D4D1-9D2376BAE600}"/>
              </a:ext>
            </a:extLst>
          </p:cNvPr>
          <p:cNvPicPr/>
          <p:nvPr/>
        </p:nvPicPr>
        <p:blipFill>
          <a:blip r:embed="rId6">
            <a:extLst>
              <a:ext uri="{28A0092B-C50C-407E-A947-70E740481C1C}">
                <a14:useLocalDpi xmlns:a14="http://schemas.microsoft.com/office/drawing/2010/main" val="0"/>
              </a:ext>
            </a:extLst>
          </a:blip>
          <a:srcRect/>
          <a:stretch/>
        </p:blipFill>
        <p:spPr>
          <a:xfrm>
            <a:off x="4535580" y="5760526"/>
            <a:ext cx="2263829" cy="1664783"/>
          </a:xfrm>
          <a:prstGeom prst="rect">
            <a:avLst/>
          </a:prstGeom>
          <a:ln w="28575">
            <a:solidFill>
              <a:schemeClr val="bg2">
                <a:lumMod val="10000"/>
              </a:schemeClr>
            </a:solidFill>
          </a:ln>
        </p:spPr>
      </p:pic>
      <p:sp>
        <p:nvSpPr>
          <p:cNvPr id="50" name="textruta 49">
            <a:extLst>
              <a:ext uri="{FF2B5EF4-FFF2-40B4-BE49-F238E27FC236}">
                <a16:creationId xmlns:a16="http://schemas.microsoft.com/office/drawing/2014/main" id="{D16A4513-D962-B699-ED47-CA8F7E5B4B64}"/>
              </a:ext>
            </a:extLst>
          </p:cNvPr>
          <p:cNvSpPr txBox="1"/>
          <p:nvPr/>
        </p:nvSpPr>
        <p:spPr>
          <a:xfrm>
            <a:off x="3939524" y="7501348"/>
            <a:ext cx="3372460" cy="2769989"/>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Magnetpendeln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Sätt lite fart på pendeln. Beskriv hur pendeln rör sig.</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I experimentets pendel finns det en magnet och i bordet finns det en magnetring. En magnet har alltid en sydpol och en nordpol. Lika poler stöter bort varandra och olika poler dras mot varandra. </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Vad kan du säga om magneternas poler?</a:t>
            </a:r>
          </a:p>
        </p:txBody>
      </p:sp>
      <p:sp>
        <p:nvSpPr>
          <p:cNvPr id="53" name="textruta 52">
            <a:extLst>
              <a:ext uri="{FF2B5EF4-FFF2-40B4-BE49-F238E27FC236}">
                <a16:creationId xmlns:a16="http://schemas.microsoft.com/office/drawing/2014/main" id="{39F096C5-4585-9AFB-4BF7-9A0CC2CBD141}"/>
              </a:ext>
            </a:extLst>
          </p:cNvPr>
          <p:cNvSpPr txBox="1"/>
          <p:nvPr/>
        </p:nvSpPr>
        <p:spPr>
          <a:xfrm>
            <a:off x="318284" y="2277047"/>
            <a:ext cx="3385453" cy="2872581"/>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Handbatteriet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Lägg den ena handen på aluminiumplattan och den andra på kopparplattan. Vad visar mätaren?</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Varför ger inte mätaren utslag om du inte håller en hand på vardera platta?</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Vad händer om ni ställer er i ring och håller hand där första och sista person håller en hand på</a:t>
            </a:r>
            <a:br>
              <a:rPr lang="sv-SE" sz="1400" dirty="0">
                <a:effectLst/>
                <a:latin typeface="Nexa Light" panose="02000000000000000000" pitchFamily="50" charset="0"/>
                <a:ea typeface="Telge Light" panose="020B0404020203020204" pitchFamily="34" charset="0"/>
                <a:cs typeface="Times New Roman" panose="02020603050405020304" pitchFamily="18" charset="0"/>
              </a:rPr>
            </a:b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varsin platta?</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a:t>
            </a:r>
          </a:p>
        </p:txBody>
      </p:sp>
      <p:sp>
        <p:nvSpPr>
          <p:cNvPr id="54" name="textruta 53">
            <a:extLst>
              <a:ext uri="{FF2B5EF4-FFF2-40B4-BE49-F238E27FC236}">
                <a16:creationId xmlns:a16="http://schemas.microsoft.com/office/drawing/2014/main" id="{5E76388D-CEF9-9780-D401-699B4A148F7C}"/>
              </a:ext>
            </a:extLst>
          </p:cNvPr>
          <p:cNvSpPr txBox="1"/>
          <p:nvPr/>
        </p:nvSpPr>
        <p:spPr>
          <a:xfrm>
            <a:off x="3946446" y="2417621"/>
            <a:ext cx="3442096" cy="2096471"/>
          </a:xfrm>
          <a:prstGeom prst="rect">
            <a:avLst/>
          </a:prstGeom>
          <a:noFill/>
        </p:spPr>
        <p:txBody>
          <a:bodyPr wrap="square" rtlCol="0">
            <a:spAutoFit/>
          </a:bodyPr>
          <a:lstStyle/>
          <a:p>
            <a:pPr>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Magnetbron (Plan 1).</a:t>
            </a:r>
          </a:p>
          <a:p>
            <a:pPr>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Bygg en bro av metallbrickor mellan de två magneterna.</a:t>
            </a:r>
          </a:p>
          <a:p>
            <a:pPr>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Metallbrickorna i sig kan inte fästa vid varandra. Hur kan du förklara att du kan bygga en bro av dem mellan två magneter? </a:t>
            </a:r>
          </a:p>
        </p:txBody>
      </p:sp>
      <p:sp>
        <p:nvSpPr>
          <p:cNvPr id="55" name="textruta 54">
            <a:extLst>
              <a:ext uri="{FF2B5EF4-FFF2-40B4-BE49-F238E27FC236}">
                <a16:creationId xmlns:a16="http://schemas.microsoft.com/office/drawing/2014/main" id="{DF6C27BD-9C39-5E9D-F037-A4AE2FCC05DC}"/>
              </a:ext>
            </a:extLst>
          </p:cNvPr>
          <p:cNvSpPr txBox="1"/>
          <p:nvPr/>
        </p:nvSpPr>
        <p:spPr>
          <a:xfrm>
            <a:off x="205924" y="7991989"/>
            <a:ext cx="3385452" cy="2021066"/>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Magnetfältet (Plan 1)</a:t>
            </a:r>
          </a:p>
          <a:p>
            <a:pPr>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Kring magneter finns ett osynligt magnetfält. Du kan se hur de ser ut med hjälp av järnfilspån som lägger sig efter magnetfältets fältlinjer.</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Fånga upp de små järnfilspånen med magneten och beskriv hur de formar sig i magnetfältet.</a:t>
            </a:r>
          </a:p>
        </p:txBody>
      </p:sp>
      <p:sp>
        <p:nvSpPr>
          <p:cNvPr id="64" name="textruta 63">
            <a:extLst>
              <a:ext uri="{FF2B5EF4-FFF2-40B4-BE49-F238E27FC236}">
                <a16:creationId xmlns:a16="http://schemas.microsoft.com/office/drawing/2014/main" id="{BBE35CA1-F853-0FCF-D487-F5B6C00B7834}"/>
              </a:ext>
            </a:extLst>
          </p:cNvPr>
          <p:cNvSpPr txBox="1"/>
          <p:nvPr/>
        </p:nvSpPr>
        <p:spPr>
          <a:xfrm>
            <a:off x="2229461" y="25907"/>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pic>
        <p:nvPicPr>
          <p:cNvPr id="65" name="Bildobjekt 64">
            <a:extLst>
              <a:ext uri="{FF2B5EF4-FFF2-40B4-BE49-F238E27FC236}">
                <a16:creationId xmlns:a16="http://schemas.microsoft.com/office/drawing/2014/main" id="{4DEE2E63-5C59-862F-8C1B-AFC987715CD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20173" y="23335"/>
            <a:ext cx="1071432" cy="958931"/>
          </a:xfrm>
          <a:prstGeom prst="rect">
            <a:avLst/>
          </a:prstGeom>
        </p:spPr>
      </p:pic>
      <p:sp>
        <p:nvSpPr>
          <p:cNvPr id="66" name="textruta 65">
            <a:extLst>
              <a:ext uri="{FF2B5EF4-FFF2-40B4-BE49-F238E27FC236}">
                <a16:creationId xmlns:a16="http://schemas.microsoft.com/office/drawing/2014/main" id="{F51576D6-844F-089B-57D9-3F353B698416}"/>
              </a:ext>
            </a:extLst>
          </p:cNvPr>
          <p:cNvSpPr txBox="1"/>
          <p:nvPr/>
        </p:nvSpPr>
        <p:spPr>
          <a:xfrm>
            <a:off x="6016472" y="21860"/>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sp>
        <p:nvSpPr>
          <p:cNvPr id="67" name="textruta 66">
            <a:extLst>
              <a:ext uri="{FF2B5EF4-FFF2-40B4-BE49-F238E27FC236}">
                <a16:creationId xmlns:a16="http://schemas.microsoft.com/office/drawing/2014/main" id="{47D21F24-1E53-E3E8-F347-74C15DCA823F}"/>
              </a:ext>
            </a:extLst>
          </p:cNvPr>
          <p:cNvSpPr txBox="1"/>
          <p:nvPr/>
        </p:nvSpPr>
        <p:spPr>
          <a:xfrm>
            <a:off x="2223567" y="5379124"/>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sp>
        <p:nvSpPr>
          <p:cNvPr id="68" name="textruta 67">
            <a:extLst>
              <a:ext uri="{FF2B5EF4-FFF2-40B4-BE49-F238E27FC236}">
                <a16:creationId xmlns:a16="http://schemas.microsoft.com/office/drawing/2014/main" id="{DDC0DBB0-16C9-3A52-1A9B-00410CAAC531}"/>
              </a:ext>
            </a:extLst>
          </p:cNvPr>
          <p:cNvSpPr txBox="1"/>
          <p:nvPr/>
        </p:nvSpPr>
        <p:spPr>
          <a:xfrm>
            <a:off x="6010578" y="5375077"/>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pic>
        <p:nvPicPr>
          <p:cNvPr id="69" name="Bildobjekt 68">
            <a:extLst>
              <a:ext uri="{FF2B5EF4-FFF2-40B4-BE49-F238E27FC236}">
                <a16:creationId xmlns:a16="http://schemas.microsoft.com/office/drawing/2014/main" id="{C4078AF5-5804-079A-82FA-30377027FA90}"/>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797198" y="24967"/>
            <a:ext cx="1071432" cy="958931"/>
          </a:xfrm>
          <a:prstGeom prst="rect">
            <a:avLst/>
          </a:prstGeom>
        </p:spPr>
      </p:pic>
      <p:pic>
        <p:nvPicPr>
          <p:cNvPr id="70" name="Bildobjekt 69">
            <a:extLst>
              <a:ext uri="{FF2B5EF4-FFF2-40B4-BE49-F238E27FC236}">
                <a16:creationId xmlns:a16="http://schemas.microsoft.com/office/drawing/2014/main" id="{5EE05907-E22A-285C-93E9-3AC05D1F872E}"/>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18497" y="5370779"/>
            <a:ext cx="1071432" cy="958931"/>
          </a:xfrm>
          <a:prstGeom prst="rect">
            <a:avLst/>
          </a:prstGeom>
        </p:spPr>
      </p:pic>
      <p:pic>
        <p:nvPicPr>
          <p:cNvPr id="71" name="Bildobjekt 70">
            <a:extLst>
              <a:ext uri="{FF2B5EF4-FFF2-40B4-BE49-F238E27FC236}">
                <a16:creationId xmlns:a16="http://schemas.microsoft.com/office/drawing/2014/main" id="{6FF28D14-1D12-65EA-FFC1-3F948942D418}"/>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802487" y="5353724"/>
            <a:ext cx="1071432" cy="958931"/>
          </a:xfrm>
          <a:prstGeom prst="rect">
            <a:avLst/>
          </a:prstGeom>
        </p:spPr>
      </p:pic>
    </p:spTree>
    <p:extLst>
      <p:ext uri="{BB962C8B-B14F-4D97-AF65-F5344CB8AC3E}">
        <p14:creationId xmlns:p14="http://schemas.microsoft.com/office/powerpoint/2010/main" val="1904717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sp>
        <p:nvSpPr>
          <p:cNvPr id="51" name="textruta 50">
            <a:extLst>
              <a:ext uri="{FF2B5EF4-FFF2-40B4-BE49-F238E27FC236}">
                <a16:creationId xmlns:a16="http://schemas.microsoft.com/office/drawing/2014/main" id="{B4D60A94-A5D4-5493-051F-FCE45AAEDB8C}"/>
              </a:ext>
            </a:extLst>
          </p:cNvPr>
          <p:cNvSpPr txBox="1"/>
          <p:nvPr/>
        </p:nvSpPr>
        <p:spPr>
          <a:xfrm>
            <a:off x="379885" y="2829522"/>
            <a:ext cx="3075556" cy="2457596"/>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Koppla kretsar - Sluten krets och strömbrytare</a:t>
            </a:r>
            <a:r>
              <a:rPr lang="sv-SE" sz="1400" dirty="0">
                <a:latin typeface="Nexa Bold" panose="02000000000000000000" pitchFamily="50" charset="0"/>
                <a:ea typeface="Telge Light" panose="020B0404020203020204" pitchFamily="34" charset="0"/>
                <a:cs typeface="Times New Roman" panose="02020603050405020304" pitchFamily="18" charset="0"/>
              </a:rPr>
              <a:t> (Plan 1)</a:t>
            </a:r>
          </a:p>
          <a:p>
            <a:pPr lvl="0">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Koppla en krets så att minst en lampa lyser.</a:t>
            </a:r>
          </a:p>
          <a:p>
            <a:pPr lvl="0">
              <a:lnSpc>
                <a:spcPct val="120000"/>
              </a:lnSpc>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Koppla in en strömbrytare i kretsen.</a:t>
            </a:r>
          </a:p>
          <a:p>
            <a:pPr lvl="0">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Vad krävs för att</a:t>
            </a:r>
            <a:br>
              <a:rPr lang="sv-SE" sz="1400" dirty="0">
                <a:effectLst/>
                <a:latin typeface="Nexa Light" panose="02000000000000000000" pitchFamily="50" charset="0"/>
                <a:ea typeface="Telge Light" panose="020B0404020203020204" pitchFamily="34" charset="0"/>
                <a:cs typeface="Times New Roman" panose="02020603050405020304" pitchFamily="18" charset="0"/>
              </a:rPr>
            </a:br>
            <a:r>
              <a:rPr lang="sv-SE" sz="1400" dirty="0">
                <a:effectLst/>
                <a:latin typeface="Nexa Light" panose="02000000000000000000" pitchFamily="50" charset="0"/>
                <a:ea typeface="Telge Light" panose="020B0404020203020204" pitchFamily="34" charset="0"/>
                <a:cs typeface="Times New Roman" panose="02020603050405020304" pitchFamily="18" charset="0"/>
              </a:rPr>
              <a:t>lampan ska lysa? </a:t>
            </a:r>
          </a:p>
        </p:txBody>
      </p:sp>
      <p:pic>
        <p:nvPicPr>
          <p:cNvPr id="60" name="Bildobjekt 59">
            <a:extLst>
              <a:ext uri="{FF2B5EF4-FFF2-40B4-BE49-F238E27FC236}">
                <a16:creationId xmlns:a16="http://schemas.microsoft.com/office/drawing/2014/main" id="{41984231-4039-2EE4-4F19-2267CCDFAC1B}"/>
              </a:ext>
            </a:extLst>
          </p:cNvPr>
          <p:cNvPicPr/>
          <p:nvPr/>
        </p:nvPicPr>
        <p:blipFill>
          <a:blip r:embed="rId3">
            <a:extLst>
              <a:ext uri="{28A0092B-C50C-407E-A947-70E740481C1C}">
                <a14:useLocalDpi xmlns:a14="http://schemas.microsoft.com/office/drawing/2010/main" val="0"/>
              </a:ext>
            </a:extLst>
          </a:blip>
          <a:srcRect/>
          <a:stretch/>
        </p:blipFill>
        <p:spPr>
          <a:xfrm>
            <a:off x="4701912" y="479351"/>
            <a:ext cx="1892849" cy="2147186"/>
          </a:xfrm>
          <a:prstGeom prst="rect">
            <a:avLst/>
          </a:prstGeom>
          <a:ln w="28575">
            <a:solidFill>
              <a:schemeClr val="bg2">
                <a:lumMod val="10000"/>
              </a:schemeClr>
            </a:solidFill>
          </a:ln>
        </p:spPr>
      </p:pic>
      <p:sp>
        <p:nvSpPr>
          <p:cNvPr id="61" name="textruta 60">
            <a:extLst>
              <a:ext uri="{FF2B5EF4-FFF2-40B4-BE49-F238E27FC236}">
                <a16:creationId xmlns:a16="http://schemas.microsoft.com/office/drawing/2014/main" id="{2C4768A4-22BC-D6EA-4567-9B71392276C2}"/>
              </a:ext>
            </a:extLst>
          </p:cNvPr>
          <p:cNvSpPr txBox="1"/>
          <p:nvPr/>
        </p:nvSpPr>
        <p:spPr>
          <a:xfrm>
            <a:off x="2229461" y="25907"/>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pic>
        <p:nvPicPr>
          <p:cNvPr id="62" name="Bildobjekt 61">
            <a:extLst>
              <a:ext uri="{FF2B5EF4-FFF2-40B4-BE49-F238E27FC236}">
                <a16:creationId xmlns:a16="http://schemas.microsoft.com/office/drawing/2014/main" id="{7956464E-6382-B9E6-186C-CADCE076B09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20173" y="23335"/>
            <a:ext cx="1071432" cy="958931"/>
          </a:xfrm>
          <a:prstGeom prst="rect">
            <a:avLst/>
          </a:prstGeom>
        </p:spPr>
      </p:pic>
      <p:sp>
        <p:nvSpPr>
          <p:cNvPr id="63" name="textruta 62">
            <a:extLst>
              <a:ext uri="{FF2B5EF4-FFF2-40B4-BE49-F238E27FC236}">
                <a16:creationId xmlns:a16="http://schemas.microsoft.com/office/drawing/2014/main" id="{78D40428-0105-A938-7127-A2AB3F261460}"/>
              </a:ext>
            </a:extLst>
          </p:cNvPr>
          <p:cNvSpPr txBox="1"/>
          <p:nvPr/>
        </p:nvSpPr>
        <p:spPr>
          <a:xfrm>
            <a:off x="6016472" y="21860"/>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sp>
        <p:nvSpPr>
          <p:cNvPr id="64" name="textruta 63">
            <a:extLst>
              <a:ext uri="{FF2B5EF4-FFF2-40B4-BE49-F238E27FC236}">
                <a16:creationId xmlns:a16="http://schemas.microsoft.com/office/drawing/2014/main" id="{CA9CFEA2-EFCB-014D-4C3A-938E26EBE7CE}"/>
              </a:ext>
            </a:extLst>
          </p:cNvPr>
          <p:cNvSpPr txBox="1"/>
          <p:nvPr/>
        </p:nvSpPr>
        <p:spPr>
          <a:xfrm>
            <a:off x="2223567" y="5379124"/>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sp>
        <p:nvSpPr>
          <p:cNvPr id="65" name="textruta 64">
            <a:extLst>
              <a:ext uri="{FF2B5EF4-FFF2-40B4-BE49-F238E27FC236}">
                <a16:creationId xmlns:a16="http://schemas.microsoft.com/office/drawing/2014/main" id="{486BD9EE-7FD7-DABC-F2EB-2CB456CB708F}"/>
              </a:ext>
            </a:extLst>
          </p:cNvPr>
          <p:cNvSpPr txBox="1"/>
          <p:nvPr/>
        </p:nvSpPr>
        <p:spPr>
          <a:xfrm>
            <a:off x="6010578" y="5375077"/>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pic>
        <p:nvPicPr>
          <p:cNvPr id="66" name="Bildobjekt 65">
            <a:extLst>
              <a:ext uri="{FF2B5EF4-FFF2-40B4-BE49-F238E27FC236}">
                <a16:creationId xmlns:a16="http://schemas.microsoft.com/office/drawing/2014/main" id="{823B60DC-A90B-9388-AB0C-395A3B297C7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797198" y="24967"/>
            <a:ext cx="1071432" cy="958931"/>
          </a:xfrm>
          <a:prstGeom prst="rect">
            <a:avLst/>
          </a:prstGeom>
        </p:spPr>
      </p:pic>
      <p:pic>
        <p:nvPicPr>
          <p:cNvPr id="67" name="Bildobjekt 66">
            <a:extLst>
              <a:ext uri="{FF2B5EF4-FFF2-40B4-BE49-F238E27FC236}">
                <a16:creationId xmlns:a16="http://schemas.microsoft.com/office/drawing/2014/main" id="{9E484CC7-A8B5-A5D6-F53D-175F940F868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18497" y="5370779"/>
            <a:ext cx="1071432" cy="958931"/>
          </a:xfrm>
          <a:prstGeom prst="rect">
            <a:avLst/>
          </a:prstGeom>
        </p:spPr>
      </p:pic>
      <p:sp>
        <p:nvSpPr>
          <p:cNvPr id="69" name="textruta 68">
            <a:extLst>
              <a:ext uri="{FF2B5EF4-FFF2-40B4-BE49-F238E27FC236}">
                <a16:creationId xmlns:a16="http://schemas.microsoft.com/office/drawing/2014/main" id="{ED364F04-CC32-D7CC-62E0-970B1B84CE85}"/>
              </a:ext>
            </a:extLst>
          </p:cNvPr>
          <p:cNvSpPr txBox="1"/>
          <p:nvPr/>
        </p:nvSpPr>
        <p:spPr>
          <a:xfrm>
            <a:off x="4214975" y="2730042"/>
            <a:ext cx="3075556" cy="2457596"/>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Koppla kretsar - Serie- och parallellkoppling</a:t>
            </a:r>
            <a:r>
              <a:rPr lang="sv-SE" sz="1400" dirty="0">
                <a:latin typeface="Nexa Bold" panose="02000000000000000000" pitchFamily="50" charset="0"/>
                <a:ea typeface="Telge Light" panose="020B0404020203020204" pitchFamily="34" charset="0"/>
                <a:cs typeface="Times New Roman" panose="02020603050405020304" pitchFamily="18" charset="0"/>
              </a:rPr>
              <a:t> (P</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lan 1)</a:t>
            </a:r>
          </a:p>
          <a:p>
            <a:pPr lvl="0">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Koppla först ihop de tre lamporna i en serie-koppling.</a:t>
            </a:r>
          </a:p>
          <a:p>
            <a:pPr lvl="0">
              <a:lnSpc>
                <a:spcPct val="120000"/>
              </a:lnSpc>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Koppla sedan ihop två och en lampa i en parallell-koppling.</a:t>
            </a:r>
          </a:p>
          <a:p>
            <a:pPr lvl="0">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Hur lyser lamporna?</a:t>
            </a:r>
            <a:br>
              <a:rPr lang="sv-SE" sz="1400" dirty="0">
                <a:effectLst/>
                <a:latin typeface="Nexa Light" panose="02000000000000000000" pitchFamily="50" charset="0"/>
                <a:ea typeface="Telge Light" panose="020B0404020203020204" pitchFamily="34" charset="0"/>
                <a:cs typeface="Times New Roman" panose="02020603050405020304" pitchFamily="18" charset="0"/>
              </a:rPr>
            </a:br>
            <a:r>
              <a:rPr lang="sv-SE" sz="1400" dirty="0">
                <a:effectLst/>
                <a:latin typeface="Nexa Light" panose="02000000000000000000" pitchFamily="50" charset="0"/>
                <a:ea typeface="Telge Light" panose="020B0404020203020204" pitchFamily="34" charset="0"/>
                <a:cs typeface="Times New Roman" panose="02020603050405020304" pitchFamily="18" charset="0"/>
              </a:rPr>
              <a:t>Jämför!</a:t>
            </a:r>
          </a:p>
        </p:txBody>
      </p:sp>
      <p:sp>
        <p:nvSpPr>
          <p:cNvPr id="70" name="textruta 69">
            <a:extLst>
              <a:ext uri="{FF2B5EF4-FFF2-40B4-BE49-F238E27FC236}">
                <a16:creationId xmlns:a16="http://schemas.microsoft.com/office/drawing/2014/main" id="{29F3913A-E312-A063-E9D9-758744DC0B7A}"/>
              </a:ext>
            </a:extLst>
          </p:cNvPr>
          <p:cNvSpPr txBox="1"/>
          <p:nvPr/>
        </p:nvSpPr>
        <p:spPr>
          <a:xfrm>
            <a:off x="538072" y="8184085"/>
            <a:ext cx="3075556" cy="1735347"/>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Koppla kretsar </a:t>
            </a:r>
            <a:r>
              <a:rPr lang="sv-SE" sz="1400" dirty="0">
                <a:latin typeface="Nexa Bold" panose="02000000000000000000" pitchFamily="50" charset="0"/>
                <a:ea typeface="Telge Light" panose="020B0404020203020204" pitchFamily="34" charset="0"/>
                <a:cs typeface="Times New Roman" panose="02020603050405020304" pitchFamily="18" charset="0"/>
              </a:rPr>
              <a:t>-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Trappkoppling (Plan 1)</a:t>
            </a:r>
          </a:p>
          <a:p>
            <a:pPr lvl="0">
              <a:lnSpc>
                <a:spcPct val="120000"/>
              </a:lnSpc>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Koppla in lampan och strömbrytarna så att du kan tända och släcka lampan oavsett vilken strömbrytare du använder.</a:t>
            </a:r>
          </a:p>
        </p:txBody>
      </p:sp>
      <p:pic>
        <p:nvPicPr>
          <p:cNvPr id="71" name="Bildobjekt 70">
            <a:extLst>
              <a:ext uri="{FF2B5EF4-FFF2-40B4-BE49-F238E27FC236}">
                <a16:creationId xmlns:a16="http://schemas.microsoft.com/office/drawing/2014/main" id="{F5DD0587-4953-A8F8-42A3-BA83E5D7429E}"/>
              </a:ext>
            </a:extLst>
          </p:cNvPr>
          <p:cNvPicPr/>
          <p:nvPr/>
        </p:nvPicPr>
        <p:blipFill>
          <a:blip r:embed="rId6">
            <a:extLst>
              <a:ext uri="{28A0092B-C50C-407E-A947-70E740481C1C}">
                <a14:useLocalDpi xmlns:a14="http://schemas.microsoft.com/office/drawing/2010/main" val="0"/>
              </a:ext>
            </a:extLst>
          </a:blip>
          <a:srcRect/>
          <a:stretch/>
        </p:blipFill>
        <p:spPr>
          <a:xfrm>
            <a:off x="1128697" y="6125946"/>
            <a:ext cx="1446545" cy="1928727"/>
          </a:xfrm>
          <a:prstGeom prst="rect">
            <a:avLst/>
          </a:prstGeom>
          <a:ln w="28575">
            <a:solidFill>
              <a:schemeClr val="bg2">
                <a:lumMod val="10000"/>
              </a:schemeClr>
            </a:solidFill>
          </a:ln>
        </p:spPr>
      </p:pic>
      <p:pic>
        <p:nvPicPr>
          <p:cNvPr id="2" name="Bildobjekt 1">
            <a:extLst>
              <a:ext uri="{FF2B5EF4-FFF2-40B4-BE49-F238E27FC236}">
                <a16:creationId xmlns:a16="http://schemas.microsoft.com/office/drawing/2014/main" id="{81BF8D66-EDBA-F15D-F942-FFCDBEE1EAE0}"/>
              </a:ext>
            </a:extLst>
          </p:cNvPr>
          <p:cNvPicPr/>
          <p:nvPr/>
        </p:nvPicPr>
        <p:blipFill>
          <a:blip r:embed="rId7">
            <a:extLst>
              <a:ext uri="{28A0092B-C50C-407E-A947-70E740481C1C}">
                <a14:useLocalDpi xmlns:a14="http://schemas.microsoft.com/office/drawing/2010/main" val="0"/>
              </a:ext>
            </a:extLst>
          </a:blip>
          <a:srcRect/>
          <a:stretch/>
        </p:blipFill>
        <p:spPr>
          <a:xfrm>
            <a:off x="4576853" y="6202084"/>
            <a:ext cx="2142968" cy="1702675"/>
          </a:xfrm>
          <a:prstGeom prst="rect">
            <a:avLst/>
          </a:prstGeom>
          <a:ln w="28575">
            <a:solidFill>
              <a:schemeClr val="bg2">
                <a:lumMod val="10000"/>
              </a:schemeClr>
            </a:solidFill>
          </a:ln>
        </p:spPr>
      </p:pic>
      <p:sp>
        <p:nvSpPr>
          <p:cNvPr id="3" name="textruta 2">
            <a:extLst>
              <a:ext uri="{FF2B5EF4-FFF2-40B4-BE49-F238E27FC236}">
                <a16:creationId xmlns:a16="http://schemas.microsoft.com/office/drawing/2014/main" id="{D0BE4669-5F80-E279-7985-93672677B9B0}"/>
              </a:ext>
            </a:extLst>
          </p:cNvPr>
          <p:cNvSpPr txBox="1"/>
          <p:nvPr/>
        </p:nvSpPr>
        <p:spPr>
          <a:xfrm>
            <a:off x="3986623" y="8321560"/>
            <a:ext cx="3297207" cy="1805623"/>
          </a:xfrm>
          <a:prstGeom prst="rect">
            <a:avLst/>
          </a:prstGeom>
          <a:noFill/>
        </p:spPr>
        <p:txBody>
          <a:bodyPr wrap="square" rtlCol="0">
            <a:spAutoFit/>
          </a:bodyPr>
          <a:lstStyle/>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Hitta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Svävande skeden (Plan 1)</a:t>
            </a:r>
          </a:p>
          <a:p>
            <a:pPr>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I kopparrörets ände sitter en stark permanentmagnet. Håll i skeden och för den mot magneten. Vad händer med skeden?</a:t>
            </a:r>
          </a:p>
          <a:p>
            <a:r>
              <a:rPr lang="sv-SE" sz="1400" dirty="0">
                <a:effectLst/>
                <a:latin typeface="Nexa Light" panose="02000000000000000000" pitchFamily="50" charset="0"/>
                <a:ea typeface="Telge Light" panose="020B0404020203020204" pitchFamily="34" charset="0"/>
                <a:cs typeface="Times New Roman" panose="02020603050405020304" pitchFamily="18" charset="0"/>
              </a:rPr>
              <a:t>Hur skulle du förklara det som händer?</a:t>
            </a:r>
          </a:p>
        </p:txBody>
      </p:sp>
      <p:pic>
        <p:nvPicPr>
          <p:cNvPr id="6" name="Bildobjekt 5">
            <a:extLst>
              <a:ext uri="{FF2B5EF4-FFF2-40B4-BE49-F238E27FC236}">
                <a16:creationId xmlns:a16="http://schemas.microsoft.com/office/drawing/2014/main" id="{C6563056-369B-17ED-B171-65B0AC7568A0}"/>
              </a:ext>
            </a:extLst>
          </p:cNvPr>
          <p:cNvPicPr/>
          <p:nvPr/>
        </p:nvPicPr>
        <p:blipFill>
          <a:blip r:embed="rId3">
            <a:extLst>
              <a:ext uri="{28A0092B-C50C-407E-A947-70E740481C1C}">
                <a14:useLocalDpi xmlns:a14="http://schemas.microsoft.com/office/drawing/2010/main" val="0"/>
              </a:ext>
            </a:extLst>
          </a:blip>
          <a:srcRect/>
          <a:stretch/>
        </p:blipFill>
        <p:spPr>
          <a:xfrm>
            <a:off x="756507" y="541071"/>
            <a:ext cx="1892849" cy="2147186"/>
          </a:xfrm>
          <a:prstGeom prst="rect">
            <a:avLst/>
          </a:prstGeom>
          <a:ln w="28575">
            <a:solidFill>
              <a:schemeClr val="bg2">
                <a:lumMod val="10000"/>
              </a:schemeClr>
            </a:solidFill>
          </a:ln>
        </p:spPr>
      </p:pic>
    </p:spTree>
    <p:extLst>
      <p:ext uri="{BB962C8B-B14F-4D97-AF65-F5344CB8AC3E}">
        <p14:creationId xmlns:p14="http://schemas.microsoft.com/office/powerpoint/2010/main" val="2534474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CF5E2C6-41AB-40E6-BA57-D82BB29D4B1B}"/>
              </a:ext>
            </a:extLst>
          </p:cNvPr>
          <p:cNvSpPr>
            <a:spLocks noGrp="1" noRot="1" noMove="1" noResize="1" noEditPoints="1" noAdjustHandles="1" noChangeArrowheads="1" noChangeShapeType="1"/>
          </p:cNvSpPr>
          <p:nvPr/>
        </p:nvSpPr>
        <p:spPr>
          <a:xfrm>
            <a:off x="0" y="0"/>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a:extLst>
              <a:ext uri="{FF2B5EF4-FFF2-40B4-BE49-F238E27FC236}">
                <a16:creationId xmlns:a16="http://schemas.microsoft.com/office/drawing/2014/main" id="{236725B9-AA8B-4D1C-9ADD-26B9CAF56E92}"/>
              </a:ext>
            </a:extLst>
          </p:cNvPr>
          <p:cNvSpPr>
            <a:spLocks noGrp="1" noRot="1" noMove="1" noResize="1" noEditPoints="1" noAdjustHandles="1" noChangeArrowheads="1" noChangeShapeType="1"/>
          </p:cNvSpPr>
          <p:nvPr/>
        </p:nvSpPr>
        <p:spPr>
          <a:xfrm>
            <a:off x="3782333" y="0"/>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60E694A3-F112-4204-AF7A-9EDC241C87A4}"/>
              </a:ext>
            </a:extLst>
          </p:cNvPr>
          <p:cNvSpPr>
            <a:spLocks noGrp="1" noRot="1" noMove="1" noResize="1" noEditPoints="1" noAdjustHandles="1" noChangeArrowheads="1" noChangeShapeType="1"/>
          </p:cNvSpPr>
          <p:nvPr/>
        </p:nvSpPr>
        <p:spPr>
          <a:xfrm>
            <a:off x="-4990" y="5345907"/>
            <a:ext cx="3766457"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63C7B6F6-7F70-4633-B5DC-F0A634B1D7A0}"/>
              </a:ext>
            </a:extLst>
          </p:cNvPr>
          <p:cNvSpPr>
            <a:spLocks noGrp="1" noRot="1" noMove="1" noResize="1" noEditPoints="1" noAdjustHandles="1" noChangeArrowheads="1" noChangeShapeType="1"/>
          </p:cNvSpPr>
          <p:nvPr/>
        </p:nvSpPr>
        <p:spPr>
          <a:xfrm>
            <a:off x="3777343" y="5345907"/>
            <a:ext cx="3766458" cy="5345906"/>
          </a:xfrm>
          <a:prstGeom prst="rect">
            <a:avLst/>
          </a:prstGeom>
          <a:noFill/>
          <a:ln w="28575">
            <a:solidFill>
              <a:schemeClr val="bg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4" name="Bildobjekt 23">
            <a:extLst>
              <a:ext uri="{FF2B5EF4-FFF2-40B4-BE49-F238E27FC236}">
                <a16:creationId xmlns:a16="http://schemas.microsoft.com/office/drawing/2014/main" id="{109BC4C3-1A76-4E25-8D3D-A3D0C1E048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894223" y="4618293"/>
            <a:ext cx="1513098" cy="598202"/>
          </a:xfrm>
          <a:prstGeom prst="rect">
            <a:avLst/>
          </a:prstGeom>
        </p:spPr>
      </p:pic>
      <p:pic>
        <p:nvPicPr>
          <p:cNvPr id="25" name="Bildobjekt 24">
            <a:extLst>
              <a:ext uri="{FF2B5EF4-FFF2-40B4-BE49-F238E27FC236}">
                <a16:creationId xmlns:a16="http://schemas.microsoft.com/office/drawing/2014/main" id="{BF6F5EED-A20D-457B-8218-F1AB6B9B614B}"/>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17551" y="4618293"/>
            <a:ext cx="1513098" cy="598202"/>
          </a:xfrm>
          <a:prstGeom prst="rect">
            <a:avLst/>
          </a:prstGeom>
        </p:spPr>
      </p:pic>
      <p:pic>
        <p:nvPicPr>
          <p:cNvPr id="26" name="Bildobjekt 25">
            <a:extLst>
              <a:ext uri="{FF2B5EF4-FFF2-40B4-BE49-F238E27FC236}">
                <a16:creationId xmlns:a16="http://schemas.microsoft.com/office/drawing/2014/main" id="{E3118D0F-A69B-4CFB-AE1F-FBB9B042C3E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17551" y="9964199"/>
            <a:ext cx="1513098" cy="598202"/>
          </a:xfrm>
          <a:prstGeom prst="rect">
            <a:avLst/>
          </a:prstGeom>
        </p:spPr>
      </p:pic>
      <p:pic>
        <p:nvPicPr>
          <p:cNvPr id="27" name="Bildobjekt 26">
            <a:extLst>
              <a:ext uri="{FF2B5EF4-FFF2-40B4-BE49-F238E27FC236}">
                <a16:creationId xmlns:a16="http://schemas.microsoft.com/office/drawing/2014/main" id="{1831AA60-80CB-4117-88EC-DDD99F35925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5894223" y="9964199"/>
            <a:ext cx="1513098" cy="598202"/>
          </a:xfrm>
          <a:prstGeom prst="rect">
            <a:avLst/>
          </a:prstGeom>
        </p:spPr>
      </p:pic>
      <p:pic>
        <p:nvPicPr>
          <p:cNvPr id="65" name="Bildobjekt 64">
            <a:extLst>
              <a:ext uri="{FF2B5EF4-FFF2-40B4-BE49-F238E27FC236}">
                <a16:creationId xmlns:a16="http://schemas.microsoft.com/office/drawing/2014/main" id="{7F3DDFF8-DFAB-B3F8-FE3B-B491813A3EC5}"/>
              </a:ext>
            </a:extLst>
          </p:cNvPr>
          <p:cNvPicPr/>
          <p:nvPr/>
        </p:nvPicPr>
        <p:blipFill>
          <a:blip r:embed="rId3">
            <a:extLst>
              <a:ext uri="{28A0092B-C50C-407E-A947-70E740481C1C}">
                <a14:useLocalDpi xmlns:a14="http://schemas.microsoft.com/office/drawing/2010/main" val="0"/>
              </a:ext>
            </a:extLst>
          </a:blip>
          <a:srcRect/>
          <a:stretch/>
        </p:blipFill>
        <p:spPr>
          <a:xfrm>
            <a:off x="806212" y="505763"/>
            <a:ext cx="2169682" cy="1950443"/>
          </a:xfrm>
          <a:prstGeom prst="rect">
            <a:avLst/>
          </a:prstGeom>
          <a:ln w="28575">
            <a:solidFill>
              <a:schemeClr val="bg2">
                <a:lumMod val="10000"/>
              </a:schemeClr>
            </a:solidFill>
          </a:ln>
        </p:spPr>
      </p:pic>
      <p:sp>
        <p:nvSpPr>
          <p:cNvPr id="66" name="textruta 65">
            <a:extLst>
              <a:ext uri="{FF2B5EF4-FFF2-40B4-BE49-F238E27FC236}">
                <a16:creationId xmlns:a16="http://schemas.microsoft.com/office/drawing/2014/main" id="{FD0D94D8-0A14-F03C-BB57-B6BD9B3CB0C7}"/>
              </a:ext>
            </a:extLst>
          </p:cNvPr>
          <p:cNvSpPr txBox="1"/>
          <p:nvPr/>
        </p:nvSpPr>
        <p:spPr>
          <a:xfrm>
            <a:off x="353276" y="2639749"/>
            <a:ext cx="3075556" cy="1733551"/>
          </a:xfrm>
          <a:prstGeom prst="rect">
            <a:avLst/>
          </a:prstGeom>
          <a:noFill/>
        </p:spPr>
        <p:txBody>
          <a:bodyPr wrap="square" rtlCol="0">
            <a:spAutoFit/>
          </a:bodyPr>
          <a:lstStyle/>
          <a:p>
            <a:pPr lvl="0">
              <a:lnSpc>
                <a:spcPct val="120000"/>
              </a:lnSpc>
              <a:spcAft>
                <a:spcPts val="800"/>
              </a:spcAft>
            </a:pPr>
            <a:r>
              <a:rPr lang="sv-SE" sz="1400" dirty="0">
                <a:effectLst/>
                <a:latin typeface="Nexa Light" panose="02000000000000000000" pitchFamily="50" charset="0"/>
                <a:ea typeface="Telge Light" panose="020B0404020203020204" pitchFamily="34" charset="0"/>
                <a:cs typeface="Times New Roman" panose="02020603050405020304" pitchFamily="18" charset="0"/>
              </a:rPr>
              <a:t>Välj </a:t>
            </a:r>
            <a:r>
              <a:rPr lang="sv-SE" sz="1400" dirty="0">
                <a:effectLst/>
                <a:latin typeface="Nexa Bold" panose="02000000000000000000" pitchFamily="50" charset="0"/>
                <a:ea typeface="Telge Light" panose="020B0404020203020204" pitchFamily="34" charset="0"/>
                <a:cs typeface="Times New Roman" panose="02020603050405020304" pitchFamily="18" charset="0"/>
              </a:rPr>
              <a:t>ditt favoritexperiment </a:t>
            </a:r>
            <a:r>
              <a:rPr lang="sv-SE" sz="1400" dirty="0">
                <a:effectLst/>
                <a:latin typeface="Nexa Light" panose="02000000000000000000" pitchFamily="50" charset="0"/>
                <a:ea typeface="Telge Light" panose="020B0404020203020204" pitchFamily="34" charset="0"/>
                <a:cs typeface="Times New Roman" panose="02020603050405020304" pitchFamily="18" charset="0"/>
              </a:rPr>
              <a:t>som handlar om </a:t>
            </a:r>
            <a:r>
              <a:rPr lang="sv-SE" sz="1400" dirty="0">
                <a:latin typeface="Nexa Light" panose="02000000000000000000" pitchFamily="50" charset="0"/>
                <a:ea typeface="Telge Light" panose="020B0404020203020204" pitchFamily="34" charset="0"/>
                <a:cs typeface="Times New Roman" panose="02020603050405020304" pitchFamily="18" charset="0"/>
              </a:rPr>
              <a:t>El och Magnetism.</a:t>
            </a:r>
            <a:endParaRPr lang="sv-SE" sz="1400" dirty="0">
              <a:effectLst/>
              <a:latin typeface="Nexa Light" panose="02000000000000000000" pitchFamily="50" charset="0"/>
              <a:ea typeface="Telge Light" panose="020B0404020203020204" pitchFamily="34" charset="0"/>
              <a:cs typeface="Times New Roman" panose="02020603050405020304" pitchFamily="18" charset="0"/>
            </a:endParaRPr>
          </a:p>
          <a:p>
            <a:pPr lvl="0">
              <a:lnSpc>
                <a:spcPct val="120000"/>
              </a:lnSpc>
              <a:spcAft>
                <a:spcPts val="800"/>
              </a:spcAft>
            </a:pPr>
            <a:r>
              <a:rPr lang="sv-SE" sz="1400" dirty="0">
                <a:latin typeface="Nexa Light" panose="02000000000000000000" pitchFamily="50" charset="0"/>
                <a:ea typeface="Telge Light" panose="020B0404020203020204" pitchFamily="34" charset="0"/>
                <a:cs typeface="Times New Roman" panose="02020603050405020304" pitchFamily="18" charset="0"/>
              </a:rPr>
              <a:t>Vad heter experimentet? Hur ser experimentet ut? Vad ska man göra i experimentet? Vad kan man lära sig av experimentet?</a:t>
            </a:r>
            <a:endParaRPr lang="sv-SE" sz="1400" dirty="0">
              <a:effectLst/>
              <a:latin typeface="Telge Light" panose="020B0404020203020204" pitchFamily="34" charset="0"/>
              <a:ea typeface="Telge Light" panose="020B0404020203020204" pitchFamily="34" charset="0"/>
              <a:cs typeface="Times New Roman" panose="02020603050405020304" pitchFamily="18" charset="0"/>
            </a:endParaRPr>
          </a:p>
        </p:txBody>
      </p:sp>
      <p:sp>
        <p:nvSpPr>
          <p:cNvPr id="67" name="textruta 66">
            <a:extLst>
              <a:ext uri="{FF2B5EF4-FFF2-40B4-BE49-F238E27FC236}">
                <a16:creationId xmlns:a16="http://schemas.microsoft.com/office/drawing/2014/main" id="{B0F3C5B5-8B7C-45B7-AE86-C16A2F698E96}"/>
              </a:ext>
            </a:extLst>
          </p:cNvPr>
          <p:cNvSpPr txBox="1"/>
          <p:nvPr/>
        </p:nvSpPr>
        <p:spPr>
          <a:xfrm>
            <a:off x="2229461" y="25907"/>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pic>
        <p:nvPicPr>
          <p:cNvPr id="68" name="Bildobjekt 67">
            <a:extLst>
              <a:ext uri="{FF2B5EF4-FFF2-40B4-BE49-F238E27FC236}">
                <a16:creationId xmlns:a16="http://schemas.microsoft.com/office/drawing/2014/main" id="{1B0BFDA2-FDB6-C4EA-8B40-0ECFB485829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20173" y="23335"/>
            <a:ext cx="1071432" cy="958931"/>
          </a:xfrm>
          <a:prstGeom prst="rect">
            <a:avLst/>
          </a:prstGeom>
        </p:spPr>
      </p:pic>
      <p:sp>
        <p:nvSpPr>
          <p:cNvPr id="69" name="textruta 68">
            <a:extLst>
              <a:ext uri="{FF2B5EF4-FFF2-40B4-BE49-F238E27FC236}">
                <a16:creationId xmlns:a16="http://schemas.microsoft.com/office/drawing/2014/main" id="{6B5B839F-428C-2818-766A-24EC0D1D376D}"/>
              </a:ext>
            </a:extLst>
          </p:cNvPr>
          <p:cNvSpPr txBox="1"/>
          <p:nvPr/>
        </p:nvSpPr>
        <p:spPr>
          <a:xfrm>
            <a:off x="6016472" y="21860"/>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sp>
        <p:nvSpPr>
          <p:cNvPr id="70" name="textruta 69">
            <a:extLst>
              <a:ext uri="{FF2B5EF4-FFF2-40B4-BE49-F238E27FC236}">
                <a16:creationId xmlns:a16="http://schemas.microsoft.com/office/drawing/2014/main" id="{D9F899D0-37FD-CDE0-9E16-224332463520}"/>
              </a:ext>
            </a:extLst>
          </p:cNvPr>
          <p:cNvSpPr txBox="1"/>
          <p:nvPr/>
        </p:nvSpPr>
        <p:spPr>
          <a:xfrm>
            <a:off x="2223567" y="5379124"/>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sp>
        <p:nvSpPr>
          <p:cNvPr id="71" name="textruta 70">
            <a:extLst>
              <a:ext uri="{FF2B5EF4-FFF2-40B4-BE49-F238E27FC236}">
                <a16:creationId xmlns:a16="http://schemas.microsoft.com/office/drawing/2014/main" id="{C5E723A6-89A3-23D9-A7C2-3F60E1AAA0F1}"/>
              </a:ext>
            </a:extLst>
          </p:cNvPr>
          <p:cNvSpPr txBox="1"/>
          <p:nvPr/>
        </p:nvSpPr>
        <p:spPr>
          <a:xfrm>
            <a:off x="6010578" y="5375077"/>
            <a:ext cx="1543203" cy="246221"/>
          </a:xfrm>
          <a:prstGeom prst="rect">
            <a:avLst/>
          </a:prstGeom>
          <a:noFill/>
        </p:spPr>
        <p:txBody>
          <a:bodyPr wrap="square" rtlCol="0">
            <a:spAutoFit/>
          </a:bodyPr>
          <a:lstStyle/>
          <a:p>
            <a:r>
              <a:rPr lang="sv-SE" sz="1000" dirty="0">
                <a:latin typeface="Nexa Light" panose="02000000000000000000" pitchFamily="50" charset="0"/>
              </a:rPr>
              <a:t>El och magnetism 4-6</a:t>
            </a:r>
          </a:p>
        </p:txBody>
      </p:sp>
      <p:pic>
        <p:nvPicPr>
          <p:cNvPr id="72" name="Bildobjekt 71">
            <a:extLst>
              <a:ext uri="{FF2B5EF4-FFF2-40B4-BE49-F238E27FC236}">
                <a16:creationId xmlns:a16="http://schemas.microsoft.com/office/drawing/2014/main" id="{96E9CB4A-BA61-274E-687F-21F8429DA1B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797198" y="24967"/>
            <a:ext cx="1071432" cy="958931"/>
          </a:xfrm>
          <a:prstGeom prst="rect">
            <a:avLst/>
          </a:prstGeom>
        </p:spPr>
      </p:pic>
      <p:pic>
        <p:nvPicPr>
          <p:cNvPr id="73" name="Bildobjekt 72">
            <a:extLst>
              <a:ext uri="{FF2B5EF4-FFF2-40B4-BE49-F238E27FC236}">
                <a16:creationId xmlns:a16="http://schemas.microsoft.com/office/drawing/2014/main" id="{FEDB2D38-08F3-BE1A-AADC-3D0472831E0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18497" y="5370779"/>
            <a:ext cx="1071432" cy="958931"/>
          </a:xfrm>
          <a:prstGeom prst="rect">
            <a:avLst/>
          </a:prstGeom>
        </p:spPr>
      </p:pic>
      <p:pic>
        <p:nvPicPr>
          <p:cNvPr id="74" name="Bildobjekt 73">
            <a:extLst>
              <a:ext uri="{FF2B5EF4-FFF2-40B4-BE49-F238E27FC236}">
                <a16:creationId xmlns:a16="http://schemas.microsoft.com/office/drawing/2014/main" id="{71A9BCCC-2ADB-0640-FB86-47DAFD813E4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p:blipFill>
        <p:spPr>
          <a:xfrm>
            <a:off x="3803178" y="5358306"/>
            <a:ext cx="1071432" cy="958931"/>
          </a:xfrm>
          <a:prstGeom prst="rect">
            <a:avLst/>
          </a:prstGeom>
        </p:spPr>
      </p:pic>
      <p:pic>
        <p:nvPicPr>
          <p:cNvPr id="22" name="Bildobjekt 21">
            <a:extLst>
              <a:ext uri="{FF2B5EF4-FFF2-40B4-BE49-F238E27FC236}">
                <a16:creationId xmlns:a16="http://schemas.microsoft.com/office/drawing/2014/main" id="{DCCBF7C9-F8DA-4272-E791-09F2E842E41C}"/>
              </a:ext>
            </a:extLst>
          </p:cNvPr>
          <p:cNvPicPr/>
          <p:nvPr/>
        </p:nvPicPr>
        <p:blipFill>
          <a:blip r:embed="rId6">
            <a:extLst>
              <a:ext uri="{28A0092B-C50C-407E-A947-70E740481C1C}">
                <a14:useLocalDpi xmlns:a14="http://schemas.microsoft.com/office/drawing/2010/main" val="0"/>
              </a:ext>
            </a:extLst>
          </a:blip>
          <a:srcRect/>
          <a:stretch/>
        </p:blipFill>
        <p:spPr>
          <a:xfrm>
            <a:off x="1261082" y="5762707"/>
            <a:ext cx="1440000" cy="1440000"/>
          </a:xfrm>
          <a:prstGeom prst="rect">
            <a:avLst/>
          </a:prstGeom>
          <a:ln w="28575">
            <a:solidFill>
              <a:schemeClr val="bg2">
                <a:lumMod val="10000"/>
              </a:schemeClr>
            </a:solidFill>
          </a:ln>
        </p:spPr>
      </p:pic>
      <p:sp>
        <p:nvSpPr>
          <p:cNvPr id="23" name="textruta 22">
            <a:extLst>
              <a:ext uri="{FF2B5EF4-FFF2-40B4-BE49-F238E27FC236}">
                <a16:creationId xmlns:a16="http://schemas.microsoft.com/office/drawing/2014/main" id="{B9933956-503E-7D85-0B1A-DD771909876A}"/>
              </a:ext>
            </a:extLst>
          </p:cNvPr>
          <p:cNvSpPr txBox="1"/>
          <p:nvPr/>
        </p:nvSpPr>
        <p:spPr>
          <a:xfrm>
            <a:off x="482729" y="7262540"/>
            <a:ext cx="3075556" cy="340093"/>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EGEN FRÅGA/UNDERSÖKNING:</a:t>
            </a:r>
          </a:p>
        </p:txBody>
      </p:sp>
      <p:pic>
        <p:nvPicPr>
          <p:cNvPr id="28" name="Bildobjekt 27">
            <a:extLst>
              <a:ext uri="{FF2B5EF4-FFF2-40B4-BE49-F238E27FC236}">
                <a16:creationId xmlns:a16="http://schemas.microsoft.com/office/drawing/2014/main" id="{AF34C6DA-FB38-F9E5-44B4-6C4D3D445483}"/>
              </a:ext>
            </a:extLst>
          </p:cNvPr>
          <p:cNvPicPr/>
          <p:nvPr/>
        </p:nvPicPr>
        <p:blipFill>
          <a:blip r:embed="rId6">
            <a:extLst>
              <a:ext uri="{28A0092B-C50C-407E-A947-70E740481C1C}">
                <a14:useLocalDpi xmlns:a14="http://schemas.microsoft.com/office/drawing/2010/main" val="0"/>
              </a:ext>
            </a:extLst>
          </a:blip>
          <a:srcRect/>
          <a:stretch/>
        </p:blipFill>
        <p:spPr>
          <a:xfrm>
            <a:off x="5098567" y="5763820"/>
            <a:ext cx="1440000" cy="1440000"/>
          </a:xfrm>
          <a:prstGeom prst="rect">
            <a:avLst/>
          </a:prstGeom>
          <a:ln w="28575">
            <a:solidFill>
              <a:schemeClr val="bg2">
                <a:lumMod val="10000"/>
              </a:schemeClr>
            </a:solidFill>
          </a:ln>
        </p:spPr>
      </p:pic>
      <p:sp>
        <p:nvSpPr>
          <p:cNvPr id="29" name="textruta 28">
            <a:extLst>
              <a:ext uri="{FF2B5EF4-FFF2-40B4-BE49-F238E27FC236}">
                <a16:creationId xmlns:a16="http://schemas.microsoft.com/office/drawing/2014/main" id="{823EE5A3-6582-CBCD-E1F1-E51C6981A9A4}"/>
              </a:ext>
            </a:extLst>
          </p:cNvPr>
          <p:cNvSpPr txBox="1"/>
          <p:nvPr/>
        </p:nvSpPr>
        <p:spPr>
          <a:xfrm>
            <a:off x="4320214" y="7263653"/>
            <a:ext cx="3075556" cy="340093"/>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EGEN FRÅGA/UNDERSÖKNING:</a:t>
            </a:r>
          </a:p>
        </p:txBody>
      </p:sp>
      <p:pic>
        <p:nvPicPr>
          <p:cNvPr id="2" name="Bildobjekt 1">
            <a:extLst>
              <a:ext uri="{FF2B5EF4-FFF2-40B4-BE49-F238E27FC236}">
                <a16:creationId xmlns:a16="http://schemas.microsoft.com/office/drawing/2014/main" id="{6DA827DD-D451-319D-C561-0805942BAF2C}"/>
              </a:ext>
            </a:extLst>
          </p:cNvPr>
          <p:cNvPicPr/>
          <p:nvPr/>
        </p:nvPicPr>
        <p:blipFill>
          <a:blip r:embed="rId6">
            <a:extLst>
              <a:ext uri="{28A0092B-C50C-407E-A947-70E740481C1C}">
                <a14:useLocalDpi xmlns:a14="http://schemas.microsoft.com/office/drawing/2010/main" val="0"/>
              </a:ext>
            </a:extLst>
          </a:blip>
          <a:srcRect/>
          <a:stretch/>
        </p:blipFill>
        <p:spPr>
          <a:xfrm>
            <a:off x="4940572" y="760984"/>
            <a:ext cx="1440000" cy="1440000"/>
          </a:xfrm>
          <a:prstGeom prst="rect">
            <a:avLst/>
          </a:prstGeom>
          <a:ln w="28575">
            <a:solidFill>
              <a:schemeClr val="bg2">
                <a:lumMod val="10000"/>
              </a:schemeClr>
            </a:solidFill>
          </a:ln>
        </p:spPr>
      </p:pic>
      <p:sp>
        <p:nvSpPr>
          <p:cNvPr id="3" name="textruta 2">
            <a:extLst>
              <a:ext uri="{FF2B5EF4-FFF2-40B4-BE49-F238E27FC236}">
                <a16:creationId xmlns:a16="http://schemas.microsoft.com/office/drawing/2014/main" id="{40B87B69-5450-4C67-7A98-C1DDCC794EA2}"/>
              </a:ext>
            </a:extLst>
          </p:cNvPr>
          <p:cNvSpPr txBox="1"/>
          <p:nvPr/>
        </p:nvSpPr>
        <p:spPr>
          <a:xfrm>
            <a:off x="4184418" y="2644665"/>
            <a:ext cx="3075556" cy="340093"/>
          </a:xfrm>
          <a:prstGeom prst="rect">
            <a:avLst/>
          </a:prstGeom>
          <a:noFill/>
        </p:spPr>
        <p:txBody>
          <a:bodyPr wrap="square" rtlCol="0">
            <a:spAutoFit/>
          </a:bodyPr>
          <a:lstStyle/>
          <a:p>
            <a:pPr lvl="0">
              <a:lnSpc>
                <a:spcPct val="120000"/>
              </a:lnSpc>
              <a:spcAft>
                <a:spcPts val="800"/>
              </a:spcAft>
            </a:pPr>
            <a:r>
              <a:rPr lang="sv-SE" sz="1400" dirty="0">
                <a:effectLst/>
                <a:latin typeface="Nexa Bold" panose="02000000000000000000" pitchFamily="50" charset="0"/>
                <a:ea typeface="Telge Light" panose="020B0404020203020204" pitchFamily="34" charset="0"/>
                <a:cs typeface="Times New Roman" panose="02020603050405020304" pitchFamily="18" charset="0"/>
              </a:rPr>
              <a:t>EGEN FRÅGA/UNDERSÖKNING:</a:t>
            </a:r>
          </a:p>
        </p:txBody>
      </p:sp>
    </p:spTree>
    <p:extLst>
      <p:ext uri="{BB962C8B-B14F-4D97-AF65-F5344CB8AC3E}">
        <p14:creationId xmlns:p14="http://schemas.microsoft.com/office/powerpoint/2010/main" val="1589456979"/>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1a1cb525-c9d1-499c-bfd9-64700423c8c7}" enabled="1" method="Privileged" siteId="{74c3677e-5b7b-432a-9b25-296263c3d091}" contentBits="0" removed="0"/>
</clbl:labelList>
</file>

<file path=docProps/app.xml><?xml version="1.0" encoding="utf-8"?>
<Properties xmlns="http://schemas.openxmlformats.org/officeDocument/2006/extended-properties" xmlns:vt="http://schemas.openxmlformats.org/officeDocument/2006/docPropsVTypes">
  <Template>Office Theme</Template>
  <TotalTime>656</TotalTime>
  <Words>662</Words>
  <Application>Microsoft Office PowerPoint</Application>
  <PresentationFormat>Anpassad</PresentationFormat>
  <Paragraphs>63</Paragraphs>
  <Slides>4</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4</vt:i4>
      </vt:variant>
    </vt:vector>
  </HeadingPairs>
  <TitlesOfParts>
    <vt:vector size="11" baseType="lpstr">
      <vt:lpstr>Arial</vt:lpstr>
      <vt:lpstr>Calibri</vt:lpstr>
      <vt:lpstr>Calibri Light</vt:lpstr>
      <vt:lpstr>Nexa Bold</vt:lpstr>
      <vt:lpstr>Nexa Light</vt:lpstr>
      <vt:lpstr>Telge Light</vt:lpstr>
      <vt:lpstr>Office-tema</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Viveka Andersson (TT)</dc:creator>
  <cp:lastModifiedBy>Cecilia Ekstrand (TT)</cp:lastModifiedBy>
  <cp:revision>42</cp:revision>
  <dcterms:created xsi:type="dcterms:W3CDTF">2022-06-09T19:44:38Z</dcterms:created>
  <dcterms:modified xsi:type="dcterms:W3CDTF">2023-09-18T16:04:32Z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Office-tema:8</vt:lpwstr>
  </property>
  <property fmtid="{D5CDD505-2E9C-101B-9397-08002B2CF9AE}" pid="3" name="ClassificationContentMarkingHeaderText">
    <vt:lpwstr>Känslighet - Öppen</vt:lpwstr>
  </property>
</Properties>
</file>